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media/image34.jpg" ContentType="image/pn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257" r:id="rId3"/>
    <p:sldId id="279" r:id="rId4"/>
    <p:sldId id="259" r:id="rId5"/>
    <p:sldId id="260" r:id="rId6"/>
    <p:sldId id="261" r:id="rId7"/>
    <p:sldId id="262" r:id="rId8"/>
    <p:sldId id="264" r:id="rId9"/>
    <p:sldId id="267" r:id="rId10"/>
    <p:sldId id="268" r:id="rId11"/>
    <p:sldId id="270" r:id="rId12"/>
    <p:sldId id="277" r:id="rId13"/>
    <p:sldId id="280" r:id="rId14"/>
    <p:sldId id="281" r:id="rId15"/>
    <p:sldId id="276" r:id="rId16"/>
    <p:sldId id="283" r:id="rId17"/>
    <p:sldId id="284" r:id="rId18"/>
    <p:sldId id="286" r:id="rId19"/>
    <p:sldId id="285" r:id="rId20"/>
    <p:sldId id="289" r:id="rId21"/>
    <p:sldId id="290" r:id="rId22"/>
    <p:sldId id="291" r:id="rId23"/>
    <p:sldId id="299" r:id="rId24"/>
    <p:sldId id="300" r:id="rId25"/>
    <p:sldId id="301" r:id="rId26"/>
    <p:sldId id="302" r:id="rId27"/>
    <p:sldId id="303" r:id="rId28"/>
    <p:sldId id="297" r:id="rId29"/>
    <p:sldId id="293" r:id="rId30"/>
    <p:sldId id="294" r:id="rId31"/>
    <p:sldId id="295" r:id="rId32"/>
    <p:sldId id="316" r:id="rId33"/>
    <p:sldId id="304" r:id="rId34"/>
    <p:sldId id="305" r:id="rId35"/>
    <p:sldId id="317" r:id="rId36"/>
    <p:sldId id="308" r:id="rId37"/>
    <p:sldId id="310" r:id="rId38"/>
    <p:sldId id="311" r:id="rId39"/>
    <p:sldId id="312" r:id="rId40"/>
    <p:sldId id="318" r:id="rId41"/>
    <p:sldId id="315" r:id="rId4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9" autoAdjust="0"/>
    <p:restoredTop sz="89201"/>
  </p:normalViewPr>
  <p:slideViewPr>
    <p:cSldViewPr snapToGrid="0">
      <p:cViewPr>
        <p:scale>
          <a:sx n="108" d="100"/>
          <a:sy n="108" d="100"/>
        </p:scale>
        <p:origin x="144" y="-64"/>
      </p:cViewPr>
      <p:guideLst/>
    </p:cSldViewPr>
  </p:slideViewPr>
  <p:notesTextViewPr>
    <p:cViewPr>
      <p:scale>
        <a:sx n="1" d="1"/>
        <a:sy n="1" d="1"/>
      </p:scale>
      <p:origin x="0" y="0"/>
    </p:cViewPr>
  </p:notesTextViewPr>
  <p:notesViewPr>
    <p:cSldViewPr snapToGrid="0">
      <p:cViewPr varScale="1">
        <p:scale>
          <a:sx n="67" d="100"/>
          <a:sy n="67" d="100"/>
        </p:scale>
        <p:origin x="3228" y="66"/>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suryadu/Surya2016/Cloud/Containers/Armada/benchmarks_May11.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suryadu/Surya2016/Cloud/Containers/Armada/benchmarks_May1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smtClean="0"/>
              <a:t>Performance Variability </a:t>
            </a:r>
            <a:r>
              <a:rPr lang="en-US" baseline="0" dirty="0"/>
              <a:t>(IOPS)</a:t>
            </a:r>
          </a:p>
          <a:p>
            <a:pPr>
              <a:defRPr/>
            </a:pPr>
            <a:r>
              <a:rPr lang="en-US" sz="1200" baseline="0" dirty="0"/>
              <a:t>(Default Storage 100 </a:t>
            </a:r>
            <a:r>
              <a:rPr lang="en-US" sz="1200" baseline="0" dirty="0" err="1"/>
              <a:t>GiB</a:t>
            </a:r>
            <a:r>
              <a:rPr lang="en-US" sz="1200" baseline="0" dirty="0"/>
              <a:t>)</a:t>
            </a:r>
            <a:endParaRPr lang="en-US" sz="12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'FIO default x attached'!$A$41</c:f>
              <c:strCache>
                <c:ptCount val="1"/>
                <c:pt idx="0">
                  <c:v>Runs</c:v>
                </c:pt>
              </c:strCache>
            </c:strRef>
          </c:tx>
          <c:spPr>
            <a:ln w="28575" cap="rnd">
              <a:solidFill>
                <a:schemeClr val="accent1"/>
              </a:solidFill>
              <a:round/>
            </a:ln>
            <a:effectLst/>
          </c:spPr>
          <c:marker>
            <c:symbol val="none"/>
          </c:marker>
          <c:val>
            <c:numRef>
              <c:f>'FIO default x attached'!$A$42:$A$51</c:f>
              <c:numCache>
                <c:formatCode>General</c:formatCode>
                <c:ptCount val="10"/>
                <c:pt idx="0">
                  <c:v>1.0</c:v>
                </c:pt>
                <c:pt idx="1">
                  <c:v>2.0</c:v>
                </c:pt>
                <c:pt idx="2">
                  <c:v>3.0</c:v>
                </c:pt>
                <c:pt idx="3">
                  <c:v>4.0</c:v>
                </c:pt>
                <c:pt idx="4">
                  <c:v>5.0</c:v>
                </c:pt>
                <c:pt idx="5">
                  <c:v>6.0</c:v>
                </c:pt>
                <c:pt idx="6">
                  <c:v>7.0</c:v>
                </c:pt>
                <c:pt idx="7">
                  <c:v>8.0</c:v>
                </c:pt>
                <c:pt idx="8">
                  <c:v>9.0</c:v>
                </c:pt>
                <c:pt idx="9">
                  <c:v>10.0</c:v>
                </c:pt>
              </c:numCache>
            </c:numRef>
          </c:val>
          <c:smooth val="0"/>
        </c:ser>
        <c:ser>
          <c:idx val="1"/>
          <c:order val="1"/>
          <c:tx>
            <c:strRef>
              <c:f>'FIO default x attached'!$B$41</c:f>
              <c:strCache>
                <c:ptCount val="1"/>
                <c:pt idx="0">
                  <c:v>Seq Reads</c:v>
                </c:pt>
              </c:strCache>
            </c:strRef>
          </c:tx>
          <c:spPr>
            <a:ln w="28575" cap="rnd">
              <a:solidFill>
                <a:schemeClr val="accent2"/>
              </a:solidFill>
              <a:round/>
            </a:ln>
            <a:effectLst/>
          </c:spPr>
          <c:marker>
            <c:symbol val="none"/>
          </c:marker>
          <c:val>
            <c:numRef>
              <c:f>'FIO default x attached'!$B$42:$B$51</c:f>
              <c:numCache>
                <c:formatCode>0</c:formatCode>
                <c:ptCount val="10"/>
                <c:pt idx="0">
                  <c:v>1473.0</c:v>
                </c:pt>
                <c:pt idx="1">
                  <c:v>1348.0</c:v>
                </c:pt>
                <c:pt idx="2">
                  <c:v>673.0</c:v>
                </c:pt>
                <c:pt idx="3">
                  <c:v>1169.0</c:v>
                </c:pt>
                <c:pt idx="4">
                  <c:v>912.0</c:v>
                </c:pt>
                <c:pt idx="5">
                  <c:v>610.0</c:v>
                </c:pt>
                <c:pt idx="6">
                  <c:v>638.0</c:v>
                </c:pt>
                <c:pt idx="7">
                  <c:v>726.0</c:v>
                </c:pt>
                <c:pt idx="8">
                  <c:v>1061.0</c:v>
                </c:pt>
                <c:pt idx="9">
                  <c:v>1019.0</c:v>
                </c:pt>
              </c:numCache>
            </c:numRef>
          </c:val>
          <c:smooth val="0"/>
        </c:ser>
        <c:ser>
          <c:idx val="2"/>
          <c:order val="2"/>
          <c:tx>
            <c:strRef>
              <c:f>'FIO default x attached'!$C$41</c:f>
              <c:strCache>
                <c:ptCount val="1"/>
                <c:pt idx="0">
                  <c:v>Seq Writes</c:v>
                </c:pt>
              </c:strCache>
            </c:strRef>
          </c:tx>
          <c:spPr>
            <a:ln w="28575" cap="rnd">
              <a:solidFill>
                <a:schemeClr val="accent3"/>
              </a:solidFill>
              <a:round/>
            </a:ln>
            <a:effectLst/>
          </c:spPr>
          <c:marker>
            <c:symbol val="none"/>
          </c:marker>
          <c:val>
            <c:numRef>
              <c:f>'FIO default x attached'!$C$42:$C$51</c:f>
              <c:numCache>
                <c:formatCode>0</c:formatCode>
                <c:ptCount val="10"/>
                <c:pt idx="0">
                  <c:v>1071.0</c:v>
                </c:pt>
                <c:pt idx="1">
                  <c:v>937.0</c:v>
                </c:pt>
                <c:pt idx="2">
                  <c:v>770.0</c:v>
                </c:pt>
                <c:pt idx="3">
                  <c:v>1006.0</c:v>
                </c:pt>
                <c:pt idx="4">
                  <c:v>542.0</c:v>
                </c:pt>
                <c:pt idx="5">
                  <c:v>590.0</c:v>
                </c:pt>
                <c:pt idx="6">
                  <c:v>452.0</c:v>
                </c:pt>
                <c:pt idx="7">
                  <c:v>570.0</c:v>
                </c:pt>
                <c:pt idx="8">
                  <c:v>748.0</c:v>
                </c:pt>
                <c:pt idx="9">
                  <c:v>628.0</c:v>
                </c:pt>
              </c:numCache>
            </c:numRef>
          </c:val>
          <c:smooth val="0"/>
        </c:ser>
        <c:ser>
          <c:idx val="3"/>
          <c:order val="3"/>
          <c:tx>
            <c:strRef>
              <c:f>'FIO default x attached'!$D$41</c:f>
              <c:strCache>
                <c:ptCount val="1"/>
                <c:pt idx="0">
                  <c:v>Rand Reads</c:v>
                </c:pt>
              </c:strCache>
            </c:strRef>
          </c:tx>
          <c:spPr>
            <a:ln w="28575" cap="rnd">
              <a:solidFill>
                <a:schemeClr val="accent4"/>
              </a:solidFill>
              <a:round/>
            </a:ln>
            <a:effectLst/>
          </c:spPr>
          <c:marker>
            <c:symbol val="none"/>
          </c:marker>
          <c:val>
            <c:numRef>
              <c:f>'FIO default x attached'!$D$42:$D$51</c:f>
              <c:numCache>
                <c:formatCode>0</c:formatCode>
                <c:ptCount val="10"/>
                <c:pt idx="0">
                  <c:v>95.0</c:v>
                </c:pt>
                <c:pt idx="1">
                  <c:v>264.0</c:v>
                </c:pt>
                <c:pt idx="2">
                  <c:v>292.0</c:v>
                </c:pt>
                <c:pt idx="3">
                  <c:v>167.0</c:v>
                </c:pt>
                <c:pt idx="4">
                  <c:v>240.0</c:v>
                </c:pt>
                <c:pt idx="5">
                  <c:v>141.0</c:v>
                </c:pt>
                <c:pt idx="6">
                  <c:v>119.0</c:v>
                </c:pt>
                <c:pt idx="7">
                  <c:v>60.0</c:v>
                </c:pt>
                <c:pt idx="8">
                  <c:v>87.0</c:v>
                </c:pt>
                <c:pt idx="9">
                  <c:v>81.0</c:v>
                </c:pt>
              </c:numCache>
            </c:numRef>
          </c:val>
          <c:smooth val="0"/>
        </c:ser>
        <c:ser>
          <c:idx val="4"/>
          <c:order val="4"/>
          <c:tx>
            <c:strRef>
              <c:f>'FIO default x attached'!$E$41</c:f>
              <c:strCache>
                <c:ptCount val="1"/>
                <c:pt idx="0">
                  <c:v>Rand Writes</c:v>
                </c:pt>
              </c:strCache>
            </c:strRef>
          </c:tx>
          <c:spPr>
            <a:ln w="28575" cap="rnd">
              <a:solidFill>
                <a:schemeClr val="accent5"/>
              </a:solidFill>
              <a:round/>
            </a:ln>
            <a:effectLst/>
          </c:spPr>
          <c:marker>
            <c:symbol val="none"/>
          </c:marker>
          <c:val>
            <c:numRef>
              <c:f>'FIO default x attached'!$E$42:$E$51</c:f>
              <c:numCache>
                <c:formatCode>0</c:formatCode>
                <c:ptCount val="10"/>
                <c:pt idx="0">
                  <c:v>738.0</c:v>
                </c:pt>
                <c:pt idx="1">
                  <c:v>418.0</c:v>
                </c:pt>
                <c:pt idx="2">
                  <c:v>550.0</c:v>
                </c:pt>
                <c:pt idx="3">
                  <c:v>228.0</c:v>
                </c:pt>
                <c:pt idx="4">
                  <c:v>308.0</c:v>
                </c:pt>
                <c:pt idx="5">
                  <c:v>249.0</c:v>
                </c:pt>
                <c:pt idx="6">
                  <c:v>275.0</c:v>
                </c:pt>
                <c:pt idx="7">
                  <c:v>294.0</c:v>
                </c:pt>
                <c:pt idx="8">
                  <c:v>273.0</c:v>
                </c:pt>
                <c:pt idx="9">
                  <c:v>367.0</c:v>
                </c:pt>
              </c:numCache>
            </c:numRef>
          </c:val>
          <c:smooth val="0"/>
        </c:ser>
        <c:ser>
          <c:idx val="5"/>
          <c:order val="5"/>
          <c:tx>
            <c:strRef>
              <c:f>'FIO default x attached'!$F$41</c:f>
              <c:strCache>
                <c:ptCount val="1"/>
                <c:pt idx="0">
                  <c:v>Attached Storage</c:v>
                </c:pt>
              </c:strCache>
            </c:strRef>
          </c:tx>
          <c:spPr>
            <a:ln w="38100" cap="rnd">
              <a:solidFill>
                <a:srgbClr val="7030A0"/>
              </a:solidFill>
              <a:prstDash val="dash"/>
              <a:round/>
            </a:ln>
            <a:effectLst/>
          </c:spPr>
          <c:marker>
            <c:symbol val="none"/>
          </c:marker>
          <c:val>
            <c:numRef>
              <c:f>'FIO default x attached'!$F$42:$F$51</c:f>
              <c:numCache>
                <c:formatCode>0</c:formatCode>
                <c:ptCount val="10"/>
                <c:pt idx="0">
                  <c:v>1036.0</c:v>
                </c:pt>
                <c:pt idx="1">
                  <c:v>1033.0</c:v>
                </c:pt>
                <c:pt idx="2">
                  <c:v>1033.0</c:v>
                </c:pt>
                <c:pt idx="3">
                  <c:v>1033.0</c:v>
                </c:pt>
                <c:pt idx="4">
                  <c:v>1033.0</c:v>
                </c:pt>
                <c:pt idx="5">
                  <c:v>1033.0</c:v>
                </c:pt>
                <c:pt idx="6">
                  <c:v>1033.0</c:v>
                </c:pt>
                <c:pt idx="7">
                  <c:v>1033.0</c:v>
                </c:pt>
                <c:pt idx="8">
                  <c:v>1033.0</c:v>
                </c:pt>
                <c:pt idx="9">
                  <c:v>1032.0</c:v>
                </c:pt>
              </c:numCache>
            </c:numRef>
          </c:val>
          <c:smooth val="0"/>
        </c:ser>
        <c:dLbls>
          <c:showLegendKey val="0"/>
          <c:showVal val="0"/>
          <c:showCatName val="0"/>
          <c:showSerName val="0"/>
          <c:showPercent val="0"/>
          <c:showBubbleSize val="0"/>
        </c:dLbls>
        <c:smooth val="0"/>
        <c:axId val="-1406888000"/>
        <c:axId val="-1406885952"/>
      </c:lineChart>
      <c:catAx>
        <c:axId val="-1406888000"/>
        <c:scaling>
          <c:orientation val="minMax"/>
        </c:scaling>
        <c:delete val="1"/>
        <c:axPos val="b"/>
        <c:majorTickMark val="none"/>
        <c:minorTickMark val="none"/>
        <c:tickLblPos val="nextTo"/>
        <c:crossAx val="-1406885952"/>
        <c:crosses val="autoZero"/>
        <c:auto val="1"/>
        <c:lblAlgn val="ctr"/>
        <c:lblOffset val="100"/>
        <c:noMultiLvlLbl val="0"/>
      </c:catAx>
      <c:valAx>
        <c:axId val="-1406885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IOPS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6888000"/>
        <c:crosses val="autoZero"/>
        <c:crossBetween val="between"/>
      </c:valAx>
      <c:spPr>
        <a:noFill/>
        <a:ln>
          <a:noFill/>
        </a:ln>
        <a:effectLst/>
      </c:spPr>
    </c:plotArea>
    <c:legend>
      <c:legendPos val="t"/>
      <c:legendEntry>
        <c:idx val="0"/>
        <c:delete val="1"/>
      </c:legendEntry>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smtClean="0"/>
              <a:t>Performance Variability </a:t>
            </a:r>
            <a:r>
              <a:rPr lang="en-US" baseline="0" dirty="0"/>
              <a:t>(Latency)</a:t>
            </a:r>
          </a:p>
          <a:p>
            <a:pPr>
              <a:defRPr/>
            </a:pPr>
            <a:r>
              <a:rPr lang="en-US" sz="1200" baseline="0" dirty="0"/>
              <a:t>(Default Storage 100 </a:t>
            </a:r>
            <a:r>
              <a:rPr lang="en-US" sz="1200" baseline="0" dirty="0" err="1"/>
              <a:t>GiB</a:t>
            </a:r>
            <a:r>
              <a:rPr lang="en-US" sz="1200" baseline="0" dirty="0"/>
              <a:t>)</a:t>
            </a:r>
            <a:endParaRPr lang="en-US" sz="12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'FIO default x attached'!$A$56</c:f>
              <c:strCache>
                <c:ptCount val="1"/>
                <c:pt idx="0">
                  <c:v>Runs</c:v>
                </c:pt>
              </c:strCache>
            </c:strRef>
          </c:tx>
          <c:spPr>
            <a:ln w="28575" cap="rnd">
              <a:solidFill>
                <a:schemeClr val="accent1"/>
              </a:solidFill>
              <a:round/>
            </a:ln>
            <a:effectLst/>
          </c:spPr>
          <c:marker>
            <c:symbol val="none"/>
          </c:marker>
          <c:val>
            <c:numRef>
              <c:f>'FIO default x attached'!$A$57:$A$66</c:f>
              <c:numCache>
                <c:formatCode>General</c:formatCode>
                <c:ptCount val="10"/>
                <c:pt idx="0">
                  <c:v>1.0</c:v>
                </c:pt>
                <c:pt idx="1">
                  <c:v>2.0</c:v>
                </c:pt>
                <c:pt idx="2">
                  <c:v>3.0</c:v>
                </c:pt>
                <c:pt idx="3">
                  <c:v>4.0</c:v>
                </c:pt>
                <c:pt idx="4">
                  <c:v>5.0</c:v>
                </c:pt>
                <c:pt idx="5">
                  <c:v>6.0</c:v>
                </c:pt>
                <c:pt idx="6">
                  <c:v>7.0</c:v>
                </c:pt>
                <c:pt idx="7">
                  <c:v>8.0</c:v>
                </c:pt>
                <c:pt idx="8">
                  <c:v>9.0</c:v>
                </c:pt>
                <c:pt idx="9">
                  <c:v>10.0</c:v>
                </c:pt>
              </c:numCache>
            </c:numRef>
          </c:val>
          <c:smooth val="0"/>
        </c:ser>
        <c:ser>
          <c:idx val="1"/>
          <c:order val="1"/>
          <c:tx>
            <c:strRef>
              <c:f>'FIO default x attached'!$B$56</c:f>
              <c:strCache>
                <c:ptCount val="1"/>
                <c:pt idx="0">
                  <c:v>Seq Reads</c:v>
                </c:pt>
              </c:strCache>
            </c:strRef>
          </c:tx>
          <c:spPr>
            <a:ln w="28575" cap="rnd">
              <a:solidFill>
                <a:schemeClr val="accent2"/>
              </a:solidFill>
              <a:round/>
            </a:ln>
            <a:effectLst/>
          </c:spPr>
          <c:marker>
            <c:symbol val="none"/>
          </c:marker>
          <c:val>
            <c:numRef>
              <c:f>'FIO default x attached'!$B$57:$B$66</c:f>
              <c:numCache>
                <c:formatCode>0</c:formatCode>
                <c:ptCount val="10"/>
                <c:pt idx="0">
                  <c:v>675.13</c:v>
                </c:pt>
                <c:pt idx="1">
                  <c:v>738.3</c:v>
                </c:pt>
                <c:pt idx="2">
                  <c:v>1481.05</c:v>
                </c:pt>
                <c:pt idx="3">
                  <c:v>851.25</c:v>
                </c:pt>
                <c:pt idx="4">
                  <c:v>1092.2</c:v>
                </c:pt>
                <c:pt idx="5">
                  <c:v>1633.5</c:v>
                </c:pt>
                <c:pt idx="6">
                  <c:v>1562.9</c:v>
                </c:pt>
                <c:pt idx="7">
                  <c:v>1372.32</c:v>
                </c:pt>
                <c:pt idx="8">
                  <c:v>938.19</c:v>
                </c:pt>
                <c:pt idx="9">
                  <c:v>977.39</c:v>
                </c:pt>
              </c:numCache>
            </c:numRef>
          </c:val>
          <c:smooth val="0"/>
        </c:ser>
        <c:ser>
          <c:idx val="2"/>
          <c:order val="2"/>
          <c:tx>
            <c:strRef>
              <c:f>'FIO default x attached'!$C$56</c:f>
              <c:strCache>
                <c:ptCount val="1"/>
                <c:pt idx="0">
                  <c:v>Seq Writes</c:v>
                </c:pt>
              </c:strCache>
            </c:strRef>
          </c:tx>
          <c:spPr>
            <a:ln w="28575" cap="rnd">
              <a:solidFill>
                <a:schemeClr val="accent3"/>
              </a:solidFill>
              <a:round/>
            </a:ln>
            <a:effectLst/>
          </c:spPr>
          <c:marker>
            <c:symbol val="none"/>
          </c:marker>
          <c:val>
            <c:numRef>
              <c:f>'FIO default x attached'!$C$57:$C$66</c:f>
              <c:numCache>
                <c:formatCode>0</c:formatCode>
                <c:ptCount val="10"/>
                <c:pt idx="0">
                  <c:v>929.4</c:v>
                </c:pt>
                <c:pt idx="1">
                  <c:v>1063.1</c:v>
                </c:pt>
                <c:pt idx="2">
                  <c:v>1294.75</c:v>
                </c:pt>
                <c:pt idx="3">
                  <c:v>989.9299999999994</c:v>
                </c:pt>
                <c:pt idx="4">
                  <c:v>1839.12</c:v>
                </c:pt>
                <c:pt idx="5">
                  <c:v>1688.8</c:v>
                </c:pt>
                <c:pt idx="6">
                  <c:v>2207.03</c:v>
                </c:pt>
                <c:pt idx="7">
                  <c:v>1748.75</c:v>
                </c:pt>
                <c:pt idx="8">
                  <c:v>1331.91</c:v>
                </c:pt>
                <c:pt idx="9">
                  <c:v>1587.97</c:v>
                </c:pt>
              </c:numCache>
            </c:numRef>
          </c:val>
          <c:smooth val="0"/>
        </c:ser>
        <c:ser>
          <c:idx val="3"/>
          <c:order val="3"/>
          <c:tx>
            <c:strRef>
              <c:f>'FIO default x attached'!$D$56</c:f>
              <c:strCache>
                <c:ptCount val="1"/>
                <c:pt idx="0">
                  <c:v>Rand Reads</c:v>
                </c:pt>
              </c:strCache>
            </c:strRef>
          </c:tx>
          <c:spPr>
            <a:ln w="28575" cap="rnd">
              <a:solidFill>
                <a:schemeClr val="accent4"/>
              </a:solidFill>
              <a:round/>
            </a:ln>
            <a:effectLst/>
          </c:spPr>
          <c:marker>
            <c:symbol val="none"/>
          </c:marker>
          <c:val>
            <c:numRef>
              <c:f>'FIO default x attached'!$D$57:$D$66</c:f>
              <c:numCache>
                <c:formatCode>0</c:formatCode>
                <c:ptCount val="10"/>
                <c:pt idx="0">
                  <c:v>10481.25</c:v>
                </c:pt>
                <c:pt idx="1">
                  <c:v>3774.79</c:v>
                </c:pt>
                <c:pt idx="2">
                  <c:v>3408.98</c:v>
                </c:pt>
                <c:pt idx="3">
                  <c:v>5966.46</c:v>
                </c:pt>
                <c:pt idx="4">
                  <c:v>4148.99</c:v>
                </c:pt>
                <c:pt idx="5">
                  <c:v>7042.92</c:v>
                </c:pt>
                <c:pt idx="6">
                  <c:v>8394.32</c:v>
                </c:pt>
                <c:pt idx="7">
                  <c:v>16642.53</c:v>
                </c:pt>
                <c:pt idx="8">
                  <c:v>11476.27</c:v>
                </c:pt>
                <c:pt idx="9">
                  <c:v>12291.42</c:v>
                </c:pt>
              </c:numCache>
            </c:numRef>
          </c:val>
          <c:smooth val="0"/>
        </c:ser>
        <c:ser>
          <c:idx val="4"/>
          <c:order val="4"/>
          <c:tx>
            <c:strRef>
              <c:f>'FIO default x attached'!$E$56</c:f>
              <c:strCache>
                <c:ptCount val="1"/>
                <c:pt idx="0">
                  <c:v>Rand Writes</c:v>
                </c:pt>
              </c:strCache>
            </c:strRef>
          </c:tx>
          <c:spPr>
            <a:ln w="28575" cap="rnd">
              <a:solidFill>
                <a:schemeClr val="accent5"/>
              </a:solidFill>
              <a:round/>
            </a:ln>
            <a:effectLst/>
          </c:spPr>
          <c:marker>
            <c:symbol val="none"/>
          </c:marker>
          <c:val>
            <c:numRef>
              <c:f>'FIO default x attached'!$E$57:$E$66</c:f>
              <c:numCache>
                <c:formatCode>0</c:formatCode>
                <c:ptCount val="10"/>
                <c:pt idx="0">
                  <c:v>1350.25</c:v>
                </c:pt>
                <c:pt idx="1">
                  <c:v>2385.35</c:v>
                </c:pt>
                <c:pt idx="2">
                  <c:v>1813.12</c:v>
                </c:pt>
                <c:pt idx="3">
                  <c:v>4369.85</c:v>
                </c:pt>
                <c:pt idx="4">
                  <c:v>3239.68</c:v>
                </c:pt>
                <c:pt idx="5">
                  <c:v>4000.33</c:v>
                </c:pt>
                <c:pt idx="6">
                  <c:v>3622.29</c:v>
                </c:pt>
                <c:pt idx="7">
                  <c:v>3385.54</c:v>
                </c:pt>
                <c:pt idx="8">
                  <c:v>3647.45</c:v>
                </c:pt>
                <c:pt idx="9">
                  <c:v>2718.8</c:v>
                </c:pt>
              </c:numCache>
            </c:numRef>
          </c:val>
          <c:smooth val="0"/>
        </c:ser>
        <c:ser>
          <c:idx val="5"/>
          <c:order val="5"/>
          <c:tx>
            <c:strRef>
              <c:f>'FIO default x attached'!$F$56</c:f>
              <c:strCache>
                <c:ptCount val="1"/>
                <c:pt idx="0">
                  <c:v>Attached Storage</c:v>
                </c:pt>
              </c:strCache>
            </c:strRef>
          </c:tx>
          <c:spPr>
            <a:ln w="38100" cap="rnd">
              <a:solidFill>
                <a:srgbClr val="7030A0"/>
              </a:solidFill>
              <a:prstDash val="dash"/>
              <a:round/>
            </a:ln>
            <a:effectLst/>
          </c:spPr>
          <c:marker>
            <c:symbol val="none"/>
          </c:marker>
          <c:val>
            <c:numRef>
              <c:f>'FIO default x attached'!$F$57:$F$66</c:f>
              <c:numCache>
                <c:formatCode>0</c:formatCode>
                <c:ptCount val="10"/>
                <c:pt idx="0">
                  <c:v>961.05</c:v>
                </c:pt>
                <c:pt idx="1">
                  <c:v>964.13</c:v>
                </c:pt>
                <c:pt idx="2">
                  <c:v>964.13</c:v>
                </c:pt>
                <c:pt idx="3">
                  <c:v>964.0</c:v>
                </c:pt>
                <c:pt idx="4">
                  <c:v>964.0599999999994</c:v>
                </c:pt>
                <c:pt idx="5">
                  <c:v>964.12</c:v>
                </c:pt>
                <c:pt idx="6">
                  <c:v>964.12</c:v>
                </c:pt>
                <c:pt idx="7">
                  <c:v>963.98</c:v>
                </c:pt>
                <c:pt idx="8">
                  <c:v>964.01</c:v>
                </c:pt>
                <c:pt idx="9">
                  <c:v>964.13</c:v>
                </c:pt>
              </c:numCache>
            </c:numRef>
          </c:val>
          <c:smooth val="0"/>
        </c:ser>
        <c:dLbls>
          <c:showLegendKey val="0"/>
          <c:showVal val="0"/>
          <c:showCatName val="0"/>
          <c:showSerName val="0"/>
          <c:showPercent val="0"/>
          <c:showBubbleSize val="0"/>
        </c:dLbls>
        <c:smooth val="0"/>
        <c:axId val="-1406842112"/>
        <c:axId val="-1406839792"/>
      </c:lineChart>
      <c:catAx>
        <c:axId val="-1406842112"/>
        <c:scaling>
          <c:orientation val="minMax"/>
        </c:scaling>
        <c:delete val="1"/>
        <c:axPos val="b"/>
        <c:majorTickMark val="none"/>
        <c:minorTickMark val="none"/>
        <c:tickLblPos val="nextTo"/>
        <c:crossAx val="-1406839792"/>
        <c:crosses val="autoZero"/>
        <c:auto val="1"/>
        <c:lblAlgn val="ctr"/>
        <c:lblOffset val="100"/>
        <c:noMultiLvlLbl val="0"/>
      </c:catAx>
      <c:valAx>
        <c:axId val="-14068397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Latency,</a:t>
                </a:r>
                <a:r>
                  <a:rPr lang="en-US" baseline="0"/>
                  <a:t> usecs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6842112"/>
        <c:crosses val="autoZero"/>
        <c:crossBetween val="between"/>
      </c:valAx>
      <c:spPr>
        <a:noFill/>
        <a:ln>
          <a:noFill/>
        </a:ln>
        <a:effectLst/>
      </c:spPr>
    </c:plotArea>
    <c:legend>
      <c:legendPos val="t"/>
      <c:legendEntry>
        <c:idx val="0"/>
        <c:delete val="1"/>
      </c:legendEntry>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04C20-EA56-4060-B1D0-420E979D22C4}" type="datetimeFigureOut">
              <a:rPr lang="en-US" smtClean="0"/>
              <a:t>6/26/17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66AD3F-59FE-4245-9B50-05B84FB21BA1}" type="slidenum">
              <a:rPr lang="en-US" smtClean="0"/>
              <a:t>‹#›</a:t>
            </a:fld>
            <a:endParaRPr lang="en-US"/>
          </a:p>
        </p:txBody>
      </p:sp>
    </p:spTree>
    <p:extLst>
      <p:ext uri="{BB962C8B-B14F-4D97-AF65-F5344CB8AC3E}">
        <p14:creationId xmlns:p14="http://schemas.microsoft.com/office/powerpoint/2010/main" val="20600912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C7E30-52C7-0843-BDBD-BF1F15E566A5}" type="datetimeFigureOut">
              <a:rPr lang="en-US" smtClean="0"/>
              <a:t>6/26/17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4AFDE-41A1-DF44-B502-C7AFFDC71AA0}" type="slidenum">
              <a:rPr lang="en-US" smtClean="0"/>
              <a:t>‹#›</a:t>
            </a:fld>
            <a:endParaRPr lang="en-US"/>
          </a:p>
        </p:txBody>
      </p:sp>
    </p:spTree>
    <p:extLst>
      <p:ext uri="{BB962C8B-B14F-4D97-AF65-F5344CB8AC3E}">
        <p14:creationId xmlns:p14="http://schemas.microsoft.com/office/powerpoint/2010/main" val="1461200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IBM Bluemix is the most advanced cloud platform that weaves together services, infrastructure and data to rapidly bring your ideas to production.  Offering a full spectrum of compute options ranging from bare metals which gives maximum performance and control to </a:t>
            </a:r>
            <a:r>
              <a:rPr lang="en-US" dirty="0" err="1" smtClean="0"/>
              <a:t>OpenWhisk</a:t>
            </a:r>
            <a:r>
              <a:rPr lang="en-US" dirty="0" smtClean="0"/>
              <a:t> based </a:t>
            </a:r>
            <a:r>
              <a:rPr lang="en-US" dirty="0" err="1" smtClean="0"/>
              <a:t>serverless</a:t>
            </a:r>
            <a:r>
              <a:rPr lang="en-US" dirty="0" smtClean="0"/>
              <a:t> application environment that gives maximum speed of delivery, Bluemix enables customers to choose the best of the breed compute that is suited for the solution.  The compute offerings also include Container/Container orchestration capabilities which promises high resiliency &amp; portability and </a:t>
            </a:r>
            <a:r>
              <a:rPr lang="en-US" dirty="0" err="1" smtClean="0"/>
              <a:t>CloudFoundry</a:t>
            </a:r>
            <a:r>
              <a:rPr lang="en-US" dirty="0" smtClean="0"/>
              <a:t> environment for most of the popular runtimes.  Architecting and designing optimally performing solutions involves understanding the performance characteristics of the platform and making the right choice of compute, runtime and services. This session gives an insight into the performance and scalability aspects of applications deployed on IBM Bluemix.  We will use real customer performance case studies to review the performance characteristics of each compute option, and offer guidance on best practices</a:t>
            </a:r>
            <a:endParaRPr lang="en-US" dirty="0"/>
          </a:p>
        </p:txBody>
      </p:sp>
      <p:sp>
        <p:nvSpPr>
          <p:cNvPr id="4" name="Slide Number Placeholder 3"/>
          <p:cNvSpPr>
            <a:spLocks noGrp="1"/>
          </p:cNvSpPr>
          <p:nvPr>
            <p:ph type="sldNum" sz="quarter" idx="10"/>
          </p:nvPr>
        </p:nvSpPr>
        <p:spPr/>
        <p:txBody>
          <a:bodyPr/>
          <a:lstStyle/>
          <a:p>
            <a:fld id="{4C44AFDE-41A1-DF44-B502-C7AFFDC71AA0}" type="slidenum">
              <a:rPr lang="en-US" smtClean="0"/>
              <a:t>1</a:t>
            </a:fld>
            <a:endParaRPr lang="en-US"/>
          </a:p>
        </p:txBody>
      </p:sp>
    </p:spTree>
    <p:extLst>
      <p:ext uri="{BB962C8B-B14F-4D97-AF65-F5344CB8AC3E}">
        <p14:creationId xmlns:p14="http://schemas.microsoft.com/office/powerpoint/2010/main" val="1918375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IBM Bluemix is the most advanced cloud platform that weaves together services, infrastructure and data to rapidly bring your ideas to production.  Offering a full spectrum of compute options ranging from bare metals which gives maximum performance and control to </a:t>
            </a:r>
            <a:r>
              <a:rPr lang="en-US" dirty="0" err="1" smtClean="0"/>
              <a:t>OpenWhisk</a:t>
            </a:r>
            <a:r>
              <a:rPr lang="en-US" dirty="0" smtClean="0"/>
              <a:t> based </a:t>
            </a:r>
            <a:r>
              <a:rPr lang="en-US" dirty="0" err="1" smtClean="0"/>
              <a:t>serverless</a:t>
            </a:r>
            <a:r>
              <a:rPr lang="en-US" dirty="0" smtClean="0"/>
              <a:t> application environment that gives maximum speed of delivery, Bluemix enables customers to choose the best of the breed compute that is suited for the solution.  The compute offerings also include Container/Container orchestration capabilities which promises high resiliency &amp; portability and </a:t>
            </a:r>
            <a:r>
              <a:rPr lang="en-US" dirty="0" err="1" smtClean="0"/>
              <a:t>CloudFoundry</a:t>
            </a:r>
            <a:r>
              <a:rPr lang="en-US" dirty="0" smtClean="0"/>
              <a:t> environment for most of the popular runtimes.  Architecting and designing optimally performing solutions involves understanding the performance characteristics of the platform and making the right choice of compute, runtime and services. This session gives an insight into the performance and scalability aspects of applications deployed on IBM Bluemix.  We will use real customer performance case studies to review the performance characteristics of each compute option, and offer guidance on best practices</a:t>
            </a:r>
            <a:endParaRPr lang="en-US" dirty="0"/>
          </a:p>
        </p:txBody>
      </p:sp>
      <p:sp>
        <p:nvSpPr>
          <p:cNvPr id="4" name="Slide Number Placeholder 3"/>
          <p:cNvSpPr>
            <a:spLocks noGrp="1"/>
          </p:cNvSpPr>
          <p:nvPr>
            <p:ph type="sldNum" sz="quarter" idx="10"/>
          </p:nvPr>
        </p:nvSpPr>
        <p:spPr/>
        <p:txBody>
          <a:bodyPr/>
          <a:lstStyle/>
          <a:p>
            <a:fld id="{4C44AFDE-41A1-DF44-B502-C7AFFDC71AA0}" type="slidenum">
              <a:rPr lang="en-US" smtClean="0"/>
              <a:t>28</a:t>
            </a:fld>
            <a:endParaRPr lang="en-US"/>
          </a:p>
        </p:txBody>
      </p:sp>
    </p:spTree>
    <p:extLst>
      <p:ext uri="{BB962C8B-B14F-4D97-AF65-F5344CB8AC3E}">
        <p14:creationId xmlns:p14="http://schemas.microsoft.com/office/powerpoint/2010/main" val="981741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90476" cy="6858856"/>
          </a:xfrm>
          <a:prstGeom prst="rect">
            <a:avLst/>
          </a:prstGeom>
        </p:spPr>
      </p:pic>
    </p:spTree>
    <p:extLst>
      <p:ext uri="{BB962C8B-B14F-4D97-AF65-F5344CB8AC3E}">
        <p14:creationId xmlns:p14="http://schemas.microsoft.com/office/powerpoint/2010/main" val="405415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35E959DB-5925-443E-BB1A-92689E5C6BF0}" type="datetimeFigureOut">
              <a:rPr lang="en-US"/>
              <a:pPr>
                <a:defRPr/>
              </a:pPr>
              <a:t>6/26/17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0F7B53-E563-4964-B9C8-B5DCD6949EC0}" type="slidenum">
              <a:rPr lang="en-US"/>
              <a:pPr>
                <a:defRPr/>
              </a:pPr>
              <a:t>‹#›</a:t>
            </a:fld>
            <a:endParaRPr lang="en-US"/>
          </a:p>
        </p:txBody>
      </p:sp>
    </p:spTree>
    <p:extLst>
      <p:ext uri="{BB962C8B-B14F-4D97-AF65-F5344CB8AC3E}">
        <p14:creationId xmlns:p14="http://schemas.microsoft.com/office/powerpoint/2010/main" val="1093802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3A96B782-A987-45B8-A137-44216A21792B}" type="datetimeFigureOut">
              <a:rPr lang="en-US"/>
              <a:pPr>
                <a:defRPr/>
              </a:pPr>
              <a:t>6/26/17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155A91B-65EC-4E2B-9530-C2EF8CB8D21C}" type="slidenum">
              <a:rPr lang="en-US"/>
              <a:pPr>
                <a:defRPr/>
              </a:pPr>
              <a:t>‹#›</a:t>
            </a:fld>
            <a:endParaRPr lang="en-US"/>
          </a:p>
        </p:txBody>
      </p:sp>
    </p:spTree>
    <p:extLst>
      <p:ext uri="{BB962C8B-B14F-4D97-AF65-F5344CB8AC3E}">
        <p14:creationId xmlns:p14="http://schemas.microsoft.com/office/powerpoint/2010/main" val="103508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F6C5EABC-B859-4AFC-A225-1E2F4D4B4664}" type="datetime1">
              <a:rPr lang="en-US" smtClean="0"/>
              <a:t>6/26/17</a:t>
            </a:fld>
            <a:endParaRPr lang="en-US" dirty="0"/>
          </a:p>
        </p:txBody>
      </p:sp>
      <p:sp>
        <p:nvSpPr>
          <p:cNvPr id="10" name="Text Placeholder 15"/>
          <p:cNvSpPr>
            <a:spLocks noGrp="1"/>
          </p:cNvSpPr>
          <p:nvPr>
            <p:ph type="body" sz="quarter" idx="11" hasCustomPrompt="1"/>
          </p:nvPr>
        </p:nvSpPr>
        <p:spPr>
          <a:xfrm>
            <a:off x="270022" y="387903"/>
            <a:ext cx="5027020" cy="618691"/>
          </a:xfrm>
        </p:spPr>
        <p:txBody>
          <a:bodyPr>
            <a:noAutofit/>
          </a:bodyPr>
          <a:lstStyle>
            <a:lvl1pPr marL="0" indent="0" fontAlgn="t">
              <a:buFontTx/>
              <a:buNone/>
              <a:defRPr sz="26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1" y="1121940"/>
            <a:ext cx="10909300" cy="4306358"/>
          </a:xfrm>
        </p:spPr>
        <p:txBody>
          <a:bodyPr numCol="2" spcCol="822960"/>
          <a:lstStyle>
            <a:lvl1pPr marL="0" marR="0" indent="0" algn="l" defTabSz="914363" rtl="0" eaLnBrk="1" fontAlgn="auto" latinLnBrk="0" hangingPunct="1">
              <a:lnSpc>
                <a:spcPct val="90000"/>
              </a:lnSpc>
              <a:spcBef>
                <a:spcPts val="0"/>
              </a:spcBef>
              <a:spcAft>
                <a:spcPts val="1200"/>
              </a:spcAft>
              <a:buClrTx/>
              <a:buSzTx/>
              <a:buFont typeface="Arial"/>
              <a:buNone/>
              <a:tabLst/>
              <a:defRPr lang="en-US" sz="1800" kern="1200" baseline="0">
                <a:effectLst/>
                <a:latin typeface="+mn-lt"/>
              </a:defRPr>
            </a:lvl1pPr>
            <a:lvl2pPr marL="457182" indent="0">
              <a:buNone/>
              <a:defRPr/>
            </a:lvl2pPr>
            <a:lvl3pPr marL="914363" indent="0">
              <a:buNone/>
              <a:defRPr/>
            </a:lvl3pPr>
            <a:lvl4pPr marL="1371545" indent="0">
              <a:buNone/>
              <a:defRPr/>
            </a:lvl4pPr>
            <a:lvl5pPr marL="1828727"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1286214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2674E2BE-0B60-42EC-99E3-1496BB98F673}" type="datetime1">
              <a:rPr lang="en-US" smtClean="0"/>
              <a:t>6/26/17</a:t>
            </a:fld>
            <a:endParaRPr lang="en-US" dirty="0"/>
          </a:p>
        </p:txBody>
      </p:sp>
      <p:sp>
        <p:nvSpPr>
          <p:cNvPr id="10" name="Text Placeholder 15"/>
          <p:cNvSpPr>
            <a:spLocks noGrp="1"/>
          </p:cNvSpPr>
          <p:nvPr>
            <p:ph type="body" sz="quarter" idx="11" hasCustomPrompt="1"/>
          </p:nvPr>
        </p:nvSpPr>
        <p:spPr>
          <a:xfrm>
            <a:off x="270022" y="387902"/>
            <a:ext cx="5027020" cy="938542"/>
          </a:xfrm>
        </p:spPr>
        <p:txBody>
          <a:bodyPr>
            <a:noAutofit/>
          </a:bodyPr>
          <a:lstStyle>
            <a:lvl1pPr marL="0" indent="0" fontAlgn="t">
              <a:buFontTx/>
              <a:buNone/>
              <a:defRPr sz="260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66701" y="1535865"/>
            <a:ext cx="10909300" cy="4306358"/>
          </a:xfrm>
        </p:spPr>
        <p:txBody>
          <a:bodyPr numCol="2" spcCol="822960"/>
          <a:lstStyle>
            <a:lvl1pPr marL="0" marR="0" indent="0" algn="l" defTabSz="914363" rtl="0" eaLnBrk="1" fontAlgn="auto" latinLnBrk="0" hangingPunct="1">
              <a:lnSpc>
                <a:spcPct val="90000"/>
              </a:lnSpc>
              <a:spcBef>
                <a:spcPts val="0"/>
              </a:spcBef>
              <a:spcAft>
                <a:spcPts val="1200"/>
              </a:spcAft>
              <a:buClrTx/>
              <a:buSzTx/>
              <a:buFont typeface="Arial"/>
              <a:buNone/>
              <a:tabLst/>
              <a:defRPr lang="en-US" sz="1800" kern="1200" baseline="0">
                <a:effectLst/>
                <a:latin typeface="+mn-lt"/>
              </a:defRPr>
            </a:lvl1pPr>
            <a:lvl2pPr marL="457182" indent="0">
              <a:buNone/>
              <a:defRPr/>
            </a:lvl2pPr>
            <a:lvl3pPr marL="914363" indent="0">
              <a:buNone/>
              <a:defRPr/>
            </a:lvl3pPr>
            <a:lvl4pPr marL="1371545" indent="0">
              <a:buNone/>
              <a:defRPr/>
            </a:lvl4pPr>
            <a:lvl5pPr marL="1828727"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169937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 </a:t>
            </a:r>
            <a:r>
              <a:rPr lang="en-US" altLang="en-US" dirty="0"/>
              <a:t>&lt;Arial Bold, 28 pts&gt;</a:t>
            </a:r>
            <a:endParaRPr lang="en-US" dirty="0"/>
          </a:p>
        </p:txBody>
      </p:sp>
      <p:sp>
        <p:nvSpPr>
          <p:cNvPr id="3" name="Content Placeholder 2"/>
          <p:cNvSpPr>
            <a:spLocks noGrp="1"/>
          </p:cNvSpPr>
          <p:nvPr>
            <p:ph idx="1" hasCustomPrompt="1"/>
          </p:nvPr>
        </p:nvSpPr>
        <p:spPr/>
        <p:txBody>
          <a:bodyPr/>
          <a:lstStyle>
            <a:lvl1pPr>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lvl3pPr>
          </a:lstStyle>
          <a:p>
            <a:pPr lvl="0"/>
            <a:r>
              <a:rPr lang="en-US" dirty="0"/>
              <a:t>Edit Master text styles &lt;Arial Normal, 18 pts&gt;</a:t>
            </a:r>
          </a:p>
          <a:p>
            <a:pPr lvl="1"/>
            <a:r>
              <a:rPr lang="en-US" dirty="0"/>
              <a:t>Second level &lt;Arial Normal, 18 pts&gt;</a:t>
            </a:r>
          </a:p>
          <a:p>
            <a:pPr lvl="2"/>
            <a:r>
              <a:rPr lang="en-US" dirty="0"/>
              <a:t>Third level &lt;Arial Normal, 18 pts&gt;</a:t>
            </a:r>
          </a:p>
          <a:p>
            <a:pPr lvl="2"/>
            <a:endParaRPr lang="en-US" dirty="0"/>
          </a:p>
          <a:p>
            <a:pPr lvl="3"/>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C82C079-9DCD-47E3-8B01-B493D7022864}" type="slidenum">
              <a:rPr lang="en-US"/>
              <a:pPr>
                <a:defRPr/>
              </a:pPr>
              <a:t>‹#›</a:t>
            </a:fld>
            <a:endParaRPr lang="en-US"/>
          </a:p>
        </p:txBody>
      </p:sp>
    </p:spTree>
    <p:extLst>
      <p:ext uri="{BB962C8B-B14F-4D97-AF65-F5344CB8AC3E}">
        <p14:creationId xmlns:p14="http://schemas.microsoft.com/office/powerpoint/2010/main" val="4222527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C9012E30-2F5B-41F3-8735-1179E3B0CAB4}" type="datetimeFigureOut">
              <a:rPr lang="en-US"/>
              <a:pPr>
                <a:defRPr/>
              </a:pPr>
              <a:t>6/26/17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43656D9-D45D-4B3B-B874-510829CC61DE}" type="slidenum">
              <a:rPr lang="en-US"/>
              <a:pPr>
                <a:defRPr/>
              </a:pPr>
              <a:t>‹#›</a:t>
            </a:fld>
            <a:endParaRPr lang="en-US"/>
          </a:p>
        </p:txBody>
      </p:sp>
    </p:spTree>
    <p:extLst>
      <p:ext uri="{BB962C8B-B14F-4D97-AF65-F5344CB8AC3E}">
        <p14:creationId xmlns:p14="http://schemas.microsoft.com/office/powerpoint/2010/main" val="3812811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674CEA6A-7FCD-4A6F-B111-E5D6FBD89BBF}" type="datetimeFigureOut">
              <a:rPr lang="en-US"/>
              <a:pPr>
                <a:defRPr/>
              </a:pPr>
              <a:t>6/26/17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E07A2B09-AEF6-4C96-BB8C-63DFFC0E238C}" type="slidenum">
              <a:rPr lang="en-US"/>
              <a:pPr>
                <a:defRPr/>
              </a:pPr>
              <a:t>‹#›</a:t>
            </a:fld>
            <a:endParaRPr lang="en-US"/>
          </a:p>
        </p:txBody>
      </p:sp>
    </p:spTree>
    <p:extLst>
      <p:ext uri="{BB962C8B-B14F-4D97-AF65-F5344CB8AC3E}">
        <p14:creationId xmlns:p14="http://schemas.microsoft.com/office/powerpoint/2010/main" val="1182778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20090483-FED5-4644-AD7E-BD24AFA317D4}" type="datetimeFigureOut">
              <a:rPr lang="en-US"/>
              <a:pPr>
                <a:defRPr/>
              </a:pPr>
              <a:t>6/26/17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265B5A20-813D-4F17-B37A-0B5CB40D8F0F}" type="slidenum">
              <a:rPr lang="en-US"/>
              <a:pPr>
                <a:defRPr/>
              </a:pPr>
              <a:t>‹#›</a:t>
            </a:fld>
            <a:endParaRPr lang="en-US"/>
          </a:p>
        </p:txBody>
      </p:sp>
    </p:spTree>
    <p:extLst>
      <p:ext uri="{BB962C8B-B14F-4D97-AF65-F5344CB8AC3E}">
        <p14:creationId xmlns:p14="http://schemas.microsoft.com/office/powerpoint/2010/main" val="2653542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A199993D-E034-4858-8AFB-A72C6B553301}" type="datetimeFigureOut">
              <a:rPr lang="en-US"/>
              <a:pPr>
                <a:defRPr/>
              </a:pPr>
              <a:t>6/26/17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EE34D5EA-CDBE-46AA-B4CD-B8DFC70909CD}" type="slidenum">
              <a:rPr lang="en-US"/>
              <a:pPr>
                <a:defRPr/>
              </a:pPr>
              <a:t>‹#›</a:t>
            </a:fld>
            <a:endParaRPr lang="en-US"/>
          </a:p>
        </p:txBody>
      </p:sp>
    </p:spTree>
    <p:extLst>
      <p:ext uri="{BB962C8B-B14F-4D97-AF65-F5344CB8AC3E}">
        <p14:creationId xmlns:p14="http://schemas.microsoft.com/office/powerpoint/2010/main" val="269208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F91AF5AE-FF4E-4437-8B53-ED856E052FCD}" type="datetimeFigureOut">
              <a:rPr lang="en-US"/>
              <a:pPr>
                <a:defRPr/>
              </a:pPr>
              <a:t>6/26/17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56CEA379-E6E6-480F-BE54-4B41B561A1E2}" type="slidenum">
              <a:rPr lang="en-US"/>
              <a:pPr>
                <a:defRPr/>
              </a:pPr>
              <a:t>‹#›</a:t>
            </a:fld>
            <a:endParaRPr lang="en-US"/>
          </a:p>
        </p:txBody>
      </p:sp>
    </p:spTree>
    <p:extLst>
      <p:ext uri="{BB962C8B-B14F-4D97-AF65-F5344CB8AC3E}">
        <p14:creationId xmlns:p14="http://schemas.microsoft.com/office/powerpoint/2010/main" val="279067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34417848-C1F1-4A5A-B738-D721E6E83839}" type="datetimeFigureOut">
              <a:rPr lang="en-US"/>
              <a:pPr>
                <a:defRPr/>
              </a:pPr>
              <a:t>6/26/17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972002D-1692-465A-930A-F170420AE179}" type="slidenum">
              <a:rPr lang="en-US"/>
              <a:pPr>
                <a:defRPr/>
              </a:pPr>
              <a:t>‹#›</a:t>
            </a:fld>
            <a:endParaRPr lang="en-US"/>
          </a:p>
        </p:txBody>
      </p:sp>
    </p:spTree>
    <p:extLst>
      <p:ext uri="{BB962C8B-B14F-4D97-AF65-F5344CB8AC3E}">
        <p14:creationId xmlns:p14="http://schemas.microsoft.com/office/powerpoint/2010/main" val="2146288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77742FA5-2DE4-406B-AA0A-813FA71A9BE9}" type="datetimeFigureOut">
              <a:rPr lang="en-US"/>
              <a:pPr>
                <a:defRPr/>
              </a:pPr>
              <a:t>6/26/17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E2DE1E25-6A34-4887-855F-D75518683876}" type="slidenum">
              <a:rPr lang="en-US"/>
              <a:pPr>
                <a:defRPr/>
              </a:pPr>
              <a:t>‹#›</a:t>
            </a:fld>
            <a:endParaRPr lang="en-US"/>
          </a:p>
        </p:txBody>
      </p:sp>
    </p:spTree>
    <p:extLst>
      <p:ext uri="{BB962C8B-B14F-4D97-AF65-F5344CB8AC3E}">
        <p14:creationId xmlns:p14="http://schemas.microsoft.com/office/powerpoint/2010/main" val="4694193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24" y="0"/>
            <a:ext cx="12190476" cy="6858856"/>
          </a:xfrm>
          <a:prstGeom prst="rect">
            <a:avLst/>
          </a:prstGeom>
        </p:spPr>
      </p:pic>
      <p:sp>
        <p:nvSpPr>
          <p:cNvPr id="1027" name="Title Placeholder 1"/>
          <p:cNvSpPr>
            <a:spLocks noGrp="1"/>
          </p:cNvSpPr>
          <p:nvPr>
            <p:ph type="title"/>
          </p:nvPr>
        </p:nvSpPr>
        <p:spPr bwMode="auto">
          <a:xfrm>
            <a:off x="254000" y="714378"/>
            <a:ext cx="116459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 &lt;Arial Bold, 28 pts&gt;</a:t>
            </a:r>
          </a:p>
        </p:txBody>
      </p:sp>
      <p:sp>
        <p:nvSpPr>
          <p:cNvPr id="1028" name="Text Placeholder 2"/>
          <p:cNvSpPr>
            <a:spLocks noGrp="1"/>
          </p:cNvSpPr>
          <p:nvPr>
            <p:ph type="body" idx="1"/>
          </p:nvPr>
        </p:nvSpPr>
        <p:spPr bwMode="auto">
          <a:xfrm>
            <a:off x="254000" y="1755778"/>
            <a:ext cx="11645900"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 &lt;Arial Normal, 18 pts&gt;</a:t>
            </a:r>
          </a:p>
          <a:p>
            <a:pPr marL="685800" marR="0" lvl="1"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US" altLang="en-US" dirty="0"/>
              <a:t>Second level &lt;Arial Normal, 18 pts&gt;</a:t>
            </a:r>
          </a:p>
          <a:p>
            <a:pPr marL="1143000" marR="0" lvl="2"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US" altLang="en-US" dirty="0"/>
              <a:t>Third level &lt;Arial Normal, 18 pts&gt;</a:t>
            </a:r>
          </a:p>
          <a:p>
            <a:pPr lvl="2"/>
            <a:endParaRPr lang="en-US" altLang="en-US" dirty="0"/>
          </a:p>
        </p:txBody>
      </p:sp>
      <p:sp>
        <p:nvSpPr>
          <p:cNvPr id="6" name="Slide Number Placeholder 5"/>
          <p:cNvSpPr>
            <a:spLocks noGrp="1"/>
          </p:cNvSpPr>
          <p:nvPr>
            <p:ph type="sldNum" sz="quarter" idx="4"/>
          </p:nvPr>
        </p:nvSpPr>
        <p:spPr>
          <a:xfrm>
            <a:off x="9156700" y="6561137"/>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bg1"/>
                </a:solidFill>
                <a:latin typeface="+mn-lt"/>
              </a:defRPr>
            </a:lvl1pPr>
          </a:lstStyle>
          <a:p>
            <a:pPr>
              <a:defRPr/>
            </a:pPr>
            <a:fld id="{133D5219-4202-4D14-A3DA-882CC8170331}"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xStyles>
    <p:titleStyle>
      <a:lvl1pPr algn="l" rtl="0" fontAlgn="base">
        <a:lnSpc>
          <a:spcPct val="90000"/>
        </a:lnSpc>
        <a:spcBef>
          <a:spcPct val="0"/>
        </a:spcBef>
        <a:spcAft>
          <a:spcPct val="0"/>
        </a:spcAft>
        <a:defRPr sz="2800" b="1" kern="1200" baseline="0">
          <a:solidFill>
            <a:schemeClr val="tx1"/>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9pPr>
    </p:titleStyle>
    <p:body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457200" marR="0" indent="0" algn="l" defTabSz="914400" rtl="0" eaLnBrk="1" fontAlgn="base" latinLnBrk="0" hangingPunct="1">
        <a:lnSpc>
          <a:spcPct val="90000"/>
        </a:lnSpc>
        <a:spcBef>
          <a:spcPts val="500"/>
        </a:spcBef>
        <a:spcAft>
          <a:spcPct val="0"/>
        </a:spcAft>
        <a:buClrTx/>
        <a:buSzTx/>
        <a:buFont typeface="Arial" panose="020B0604020202020204" pitchFamily="34" charset="0"/>
        <a:buNone/>
        <a:tabLst/>
        <a:defRPr kern="1200">
          <a:solidFill>
            <a:schemeClr val="tx1"/>
          </a:solidFill>
          <a:latin typeface="Arial" panose="020B0604020202020204" pitchFamily="34" charset="0"/>
          <a:ea typeface="+mn-ea"/>
          <a:cs typeface="Arial" panose="020B0604020202020204" pitchFamily="34" charset="0"/>
        </a:defRPr>
      </a:lvl2pPr>
      <a:lvl3pPr marL="914400" marR="0" indent="0" algn="l" defTabSz="914400" rtl="0" eaLnBrk="1" fontAlgn="base" latinLnBrk="0" hangingPunct="1">
        <a:lnSpc>
          <a:spcPct val="90000"/>
        </a:lnSpc>
        <a:spcBef>
          <a:spcPts val="500"/>
        </a:spcBef>
        <a:spcAft>
          <a:spcPct val="0"/>
        </a:spcAft>
        <a:buClrTx/>
        <a:buSzTx/>
        <a:buFont typeface="Arial" panose="020B0604020202020204" pitchFamily="34" charset="0"/>
        <a:buNone/>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emf"/><Relationship Id="rId3" Type="http://schemas.openxmlformats.org/officeDocument/2006/relationships/image" Target="../media/image1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 Id="rId3" Type="http://schemas.openxmlformats.org/officeDocument/2006/relationships/chart" Target="../charts/char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tif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4.xml.rels><?xml version="1.0" encoding="UTF-8" standalone="yes"?>
<Relationships xmlns="http://schemas.openxmlformats.org/package/2006/relationships"><Relationship Id="rId3" Type="http://schemas.openxmlformats.org/officeDocument/2006/relationships/hyperlink" Target="http://ibm.biz/devconnect17/" TargetMode="External"/><Relationship Id="rId4" Type="http://schemas.openxmlformats.org/officeDocument/2006/relationships/hyperlink" Target="http://ibm.biz/devconnect17" TargetMode="External"/><Relationship Id="rId5" Type="http://schemas.openxmlformats.org/officeDocument/2006/relationships/image" Target="../media/image33.tiff"/><Relationship Id="rId6" Type="http://schemas.openxmlformats.org/officeDocument/2006/relationships/image" Target="../media/image34.jpg"/><Relationship Id="rId1" Type="http://schemas.openxmlformats.org/officeDocument/2006/relationships/slideLayout" Target="../slideLayouts/slideLayout7.xml"/><Relationship Id="rId2" Type="http://schemas.openxmlformats.org/officeDocument/2006/relationships/image" Target="../media/image32.jpg"/></Relationships>
</file>

<file path=ppt/slides/_rels/slide25.xml.rels><?xml version="1.0" encoding="UTF-8" standalone="yes"?>
<Relationships xmlns="http://schemas.openxmlformats.org/package/2006/relationships"><Relationship Id="rId11" Type="http://schemas.openxmlformats.org/officeDocument/2006/relationships/hyperlink" Target="https://www.meetup.com/Cloud-Mumbai-Meetup/" TargetMode="External"/><Relationship Id="rId12" Type="http://schemas.openxmlformats.org/officeDocument/2006/relationships/hyperlink" Target="https://www.meetup.com/Hyderabad-Cognitive-with-Cloud" TargetMode="External"/><Relationship Id="rId13" Type="http://schemas.openxmlformats.org/officeDocument/2006/relationships/hyperlink" Target="https://www.meetup.com/IBMDevConnect-Bangalore" TargetMode="External"/><Relationship Id="rId14"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image" Target="../media/image35.jpg"/><Relationship Id="rId3" Type="http://schemas.openxmlformats.org/officeDocument/2006/relationships/image" Target="../media/image36.png"/><Relationship Id="rId4" Type="http://schemas.openxmlformats.org/officeDocument/2006/relationships/image" Target="../media/image37.jpg"/><Relationship Id="rId5" Type="http://schemas.openxmlformats.org/officeDocument/2006/relationships/hyperlink" Target="https://github.com/IBMDevConnect17" TargetMode="External"/><Relationship Id="rId6" Type="http://schemas.openxmlformats.org/officeDocument/2006/relationships/hyperlink" Target="https://developer.ibm.com/in/J" TargetMode="External"/><Relationship Id="rId7" Type="http://schemas.openxmlformats.org/officeDocument/2006/relationships/hyperlink" Target="https://developer.ibm.com/in/" TargetMode="External"/><Relationship Id="rId8" Type="http://schemas.openxmlformats.org/officeDocument/2006/relationships/hyperlink" Target="https://developer.ibm.com/code/" TargetMode="External"/><Relationship Id="rId9" Type="http://schemas.openxmlformats.org/officeDocument/2006/relationships/hyperlink" Target="https://ibmdevconnect.slack.com/" TargetMode="External"/><Relationship Id="rId10" Type="http://schemas.openxmlformats.org/officeDocument/2006/relationships/hyperlink" Target="http://ibm.biz/slackreques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ibm.com/legal/copytrade.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b-engines.com/en/rank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 Id="rId3" Type="http://schemas.openxmlformats.org/officeDocument/2006/relationships/image" Target="../media/image5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308" y="2984640"/>
            <a:ext cx="6074933" cy="769441"/>
          </a:xfrm>
          <a:prstGeom prst="rect">
            <a:avLst/>
          </a:prstGeom>
          <a:noFill/>
        </p:spPr>
        <p:txBody>
          <a:bodyPr wrap="none" rtlCol="0">
            <a:spAutoFit/>
          </a:bodyPr>
          <a:lstStyle/>
          <a:p>
            <a:r>
              <a:rPr lang="en-IN" sz="2400" b="1" dirty="0">
                <a:solidFill>
                  <a:srgbClr val="01B7AA"/>
                </a:solidFill>
                <a:latin typeface="Arial" panose="020B0604020202020204" pitchFamily="34" charset="0"/>
                <a:cs typeface="Arial" panose="020B0604020202020204" pitchFamily="34" charset="0"/>
              </a:rPr>
              <a:t>IBM Cloud Performance and </a:t>
            </a:r>
            <a:r>
              <a:rPr lang="en-IN" sz="2400" b="1" dirty="0" smtClean="0">
                <a:solidFill>
                  <a:srgbClr val="01B7AA"/>
                </a:solidFill>
                <a:latin typeface="Arial" panose="020B0604020202020204" pitchFamily="34" charset="0"/>
                <a:cs typeface="Arial" panose="020B0604020202020204" pitchFamily="34" charset="0"/>
              </a:rPr>
              <a:t>Scalability</a:t>
            </a:r>
          </a:p>
          <a:p>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TextBox 5"/>
          <p:cNvSpPr txBox="1"/>
          <p:nvPr/>
        </p:nvSpPr>
        <p:spPr>
          <a:xfrm>
            <a:off x="7308332" y="5328697"/>
            <a:ext cx="2853666" cy="800219"/>
          </a:xfrm>
          <a:prstGeom prst="rect">
            <a:avLst/>
          </a:prstGeom>
          <a:noFill/>
        </p:spPr>
        <p:txBody>
          <a:bodyPr wrap="none" rtlCol="0">
            <a:spAutoFit/>
          </a:bodyPr>
          <a:lstStyle/>
          <a:p>
            <a:r>
              <a:rPr lang="en-IN" sz="1800" b="1" dirty="0" smtClean="0">
                <a:solidFill>
                  <a:schemeClr val="tx1">
                    <a:lumMod val="65000"/>
                    <a:lumOff val="35000"/>
                  </a:schemeClr>
                </a:solidFill>
                <a:latin typeface="Arial" panose="020B0604020202020204" pitchFamily="34" charset="0"/>
                <a:cs typeface="Arial" panose="020B0604020202020204" pitchFamily="34" charset="0"/>
              </a:rPr>
              <a:t>Albee </a:t>
            </a:r>
            <a:r>
              <a:rPr lang="en-IN" sz="1800" b="1" dirty="0" err="1" smtClean="0">
                <a:solidFill>
                  <a:schemeClr val="tx1">
                    <a:lumMod val="65000"/>
                    <a:lumOff val="35000"/>
                  </a:schemeClr>
                </a:solidFill>
                <a:latin typeface="Arial" panose="020B0604020202020204" pitchFamily="34" charset="0"/>
                <a:cs typeface="Arial" panose="020B0604020202020204" pitchFamily="34" charset="0"/>
              </a:rPr>
              <a:t>Jhoney</a:t>
            </a:r>
            <a:endParaRPr lang="en-IN" sz="1800" b="1" dirty="0">
              <a:solidFill>
                <a:schemeClr val="tx1">
                  <a:lumMod val="65000"/>
                  <a:lumOff val="35000"/>
                </a:schemeClr>
              </a:solidFill>
              <a:latin typeface="Arial" panose="020B0604020202020204" pitchFamily="34" charset="0"/>
              <a:cs typeface="Arial" panose="020B0604020202020204" pitchFamily="34" charset="0"/>
            </a:endParaRPr>
          </a:p>
          <a:p>
            <a:r>
              <a:rPr lang="en-IN" sz="1400" dirty="0" smtClean="0">
                <a:solidFill>
                  <a:schemeClr val="tx1">
                    <a:lumMod val="65000"/>
                    <a:lumOff val="35000"/>
                  </a:schemeClr>
                </a:solidFill>
                <a:latin typeface="Arial" panose="020B0604020202020204" pitchFamily="34" charset="0"/>
                <a:cs typeface="Arial" panose="020B0604020202020204" pitchFamily="34" charset="0"/>
              </a:rPr>
              <a:t>STSM, Cloud Developer Services</a:t>
            </a:r>
          </a:p>
          <a:p>
            <a:r>
              <a:rPr lang="en-IN" sz="1400" i="1" dirty="0" smtClean="0">
                <a:solidFill>
                  <a:schemeClr val="tx1">
                    <a:lumMod val="65000"/>
                    <a:lumOff val="35000"/>
                  </a:schemeClr>
                </a:solidFill>
                <a:latin typeface="Arial" panose="020B0604020202020204" pitchFamily="34" charset="0"/>
                <a:cs typeface="Arial" panose="020B0604020202020204" pitchFamily="34" charset="0"/>
              </a:rPr>
              <a:t>IBM</a:t>
            </a:r>
            <a:endParaRPr lang="en-IN" sz="1400" i="1" dirty="0">
              <a:solidFill>
                <a:schemeClr val="tx1">
                  <a:lumMod val="65000"/>
                  <a:lumOff val="3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banking application case study - summary</a:t>
            </a:r>
          </a:p>
        </p:txBody>
      </p:sp>
      <p:sp>
        <p:nvSpPr>
          <p:cNvPr id="3" name="Content Placeholder 2"/>
          <p:cNvSpPr>
            <a:spLocks noGrp="1"/>
          </p:cNvSpPr>
          <p:nvPr>
            <p:ph idx="1"/>
          </p:nvPr>
        </p:nvSpPr>
        <p:spPr>
          <a:xfrm>
            <a:off x="254000" y="1755778"/>
            <a:ext cx="5446156" cy="4556125"/>
          </a:xfrm>
        </p:spPr>
        <p:txBody>
          <a:bodyPr/>
          <a:lstStyle/>
          <a:p>
            <a:pPr marL="0" indent="0">
              <a:lnSpc>
                <a:spcPct val="100000"/>
              </a:lnSpc>
              <a:buNone/>
            </a:pPr>
            <a:r>
              <a:rPr lang="en-US" sz="1600" b="1" u="sng" dirty="0" smtClean="0"/>
              <a:t>Other </a:t>
            </a:r>
            <a:r>
              <a:rPr lang="en-US" sz="1600" b="1" u="sng" dirty="0" err="1" smtClean="0"/>
              <a:t>guidances</a:t>
            </a:r>
            <a:endParaRPr lang="en-US" sz="1600" b="1" u="sng" dirty="0" smtClean="0"/>
          </a:p>
          <a:p>
            <a:pPr>
              <a:lnSpc>
                <a:spcPct val="100000"/>
              </a:lnSpc>
            </a:pPr>
            <a:r>
              <a:rPr lang="en-US" sz="1600" dirty="0" smtClean="0"/>
              <a:t>Sticky </a:t>
            </a:r>
            <a:r>
              <a:rPr lang="en-US" sz="1600" dirty="0"/>
              <a:t>sessions on </a:t>
            </a:r>
            <a:r>
              <a:rPr lang="en-US" sz="1600" dirty="0" smtClean="0"/>
              <a:t>auto-scaling</a:t>
            </a:r>
          </a:p>
          <a:p>
            <a:pPr lvl="1">
              <a:lnSpc>
                <a:spcPct val="100000"/>
              </a:lnSpc>
            </a:pPr>
            <a:r>
              <a:rPr lang="en-US" sz="1400" dirty="0" smtClean="0"/>
              <a:t>Impacts horizontal scalability</a:t>
            </a:r>
          </a:p>
          <a:p>
            <a:pPr lvl="1">
              <a:lnSpc>
                <a:spcPct val="100000"/>
              </a:lnSpc>
            </a:pPr>
            <a:r>
              <a:rPr lang="en-US" sz="1400" dirty="0" smtClean="0"/>
              <a:t>Disable sticky session (in </a:t>
            </a:r>
            <a:r>
              <a:rPr lang="en-US" sz="1400" dirty="0" err="1" smtClean="0"/>
              <a:t>web.xml</a:t>
            </a:r>
            <a:r>
              <a:rPr lang="en-US" sz="1400" dirty="0" smtClean="0"/>
              <a:t>) to ensure that the load is uniformly distributed amongst the dynamically provisioned application instances</a:t>
            </a:r>
            <a:endParaRPr lang="en-US" sz="1600" dirty="0"/>
          </a:p>
          <a:p>
            <a:pPr>
              <a:lnSpc>
                <a:spcPct val="100000"/>
              </a:lnSpc>
            </a:pPr>
            <a:r>
              <a:rPr lang="en-US" sz="1600" dirty="0"/>
              <a:t>Java heap </a:t>
            </a:r>
            <a:r>
              <a:rPr lang="en-US" sz="1600" dirty="0" smtClean="0"/>
              <a:t>tuning</a:t>
            </a:r>
          </a:p>
          <a:p>
            <a:pPr lvl="1">
              <a:lnSpc>
                <a:spcPct val="100000"/>
              </a:lnSpc>
            </a:pPr>
            <a:r>
              <a:rPr lang="en-US" sz="1400" dirty="0" smtClean="0"/>
              <a:t>Java heap sizing is ensures </a:t>
            </a:r>
            <a:r>
              <a:rPr lang="en-US" sz="1400" dirty="0"/>
              <a:t>o</a:t>
            </a:r>
            <a:r>
              <a:rPr lang="en-US" sz="1400" dirty="0" smtClean="0"/>
              <a:t>ptimum performance </a:t>
            </a:r>
            <a:r>
              <a:rPr lang="en-US" sz="1400" dirty="0"/>
              <a:t>Java application, and can avoid Out of Memory (OOM) situations, </a:t>
            </a:r>
            <a:endParaRPr lang="en-US" sz="1400" dirty="0" smtClean="0"/>
          </a:p>
          <a:p>
            <a:pPr lvl="1">
              <a:lnSpc>
                <a:spcPct val="100000"/>
              </a:lnSpc>
            </a:pPr>
            <a:r>
              <a:rPr lang="en-US" sz="1400" dirty="0"/>
              <a:t>For Java applications, the correct heap size can be found through some iterative testing at peak load or by inspecting the </a:t>
            </a:r>
            <a:r>
              <a:rPr lang="en-US" sz="1400" dirty="0" smtClean="0"/>
              <a:t>verbose </a:t>
            </a:r>
            <a:r>
              <a:rPr lang="en-US" sz="1400" dirty="0"/>
              <a:t>garbage collection </a:t>
            </a:r>
            <a:r>
              <a:rPr lang="en-US" sz="1400" dirty="0" smtClean="0"/>
              <a:t>data.</a:t>
            </a:r>
            <a:endParaRPr lang="en-US" sz="1400" dirty="0"/>
          </a:p>
        </p:txBody>
      </p:sp>
      <p:sp>
        <p:nvSpPr>
          <p:cNvPr id="4" name="Content Placeholder 2"/>
          <p:cNvSpPr txBox="1">
            <a:spLocks/>
          </p:cNvSpPr>
          <p:nvPr/>
        </p:nvSpPr>
        <p:spPr bwMode="auto">
          <a:xfrm>
            <a:off x="6076950" y="1755778"/>
            <a:ext cx="5822950"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100000"/>
              </a:lnSpc>
              <a:buFont typeface="Wingdings" panose="05000000000000000000" pitchFamily="2" charset="2"/>
              <a:buNone/>
            </a:pPr>
            <a:r>
              <a:rPr lang="en-US" sz="1600" b="1" u="sng" dirty="0" smtClean="0"/>
              <a:t>Summary</a:t>
            </a:r>
          </a:p>
          <a:p>
            <a:pPr eaLnBrk="1" hangingPunct="1">
              <a:lnSpc>
                <a:spcPct val="100000"/>
              </a:lnSpc>
            </a:pPr>
            <a:r>
              <a:rPr lang="en-US" sz="1600" dirty="0" err="1"/>
              <a:t>Bluemix</a:t>
            </a:r>
            <a:r>
              <a:rPr lang="en-US" sz="1600" dirty="0"/>
              <a:t> cloud platform can support the required peak performance levels </a:t>
            </a:r>
            <a:r>
              <a:rPr lang="en-US" sz="1600" dirty="0" smtClean="0"/>
              <a:t>(</a:t>
            </a:r>
            <a:r>
              <a:rPr lang="en-US" sz="1600" dirty="0"/>
              <a:t>more than </a:t>
            </a:r>
            <a:r>
              <a:rPr lang="en-US" sz="1600" u="sng" dirty="0"/>
              <a:t>72 million API calls per day</a:t>
            </a:r>
            <a:r>
              <a:rPr lang="en-US" sz="1600" dirty="0"/>
              <a:t> with sub-second response time) </a:t>
            </a:r>
            <a:r>
              <a:rPr lang="en-US" sz="1600" dirty="0" smtClean="0"/>
              <a:t>with </a:t>
            </a:r>
            <a:r>
              <a:rPr lang="en-US" sz="1600" dirty="0"/>
              <a:t>required agility and elasticity.</a:t>
            </a:r>
          </a:p>
          <a:p>
            <a:pPr eaLnBrk="1" hangingPunct="1">
              <a:lnSpc>
                <a:spcPct val="100000"/>
              </a:lnSpc>
            </a:pPr>
            <a:endParaRPr lang="en-US" sz="1600" dirty="0" smtClean="0"/>
          </a:p>
          <a:p>
            <a:pPr eaLnBrk="1" hangingPunct="1">
              <a:lnSpc>
                <a:spcPct val="100000"/>
              </a:lnSpc>
            </a:pPr>
            <a:r>
              <a:rPr lang="en-US" sz="1600" dirty="0" smtClean="0"/>
              <a:t>Assess </a:t>
            </a:r>
            <a:r>
              <a:rPr lang="en-US" sz="1600" u="sng" dirty="0" smtClean="0"/>
              <a:t>back-end </a:t>
            </a:r>
            <a:r>
              <a:rPr lang="en-US" sz="1600" u="sng" dirty="0"/>
              <a:t>service latency</a:t>
            </a:r>
            <a:r>
              <a:rPr lang="en-US" sz="1600" dirty="0"/>
              <a:t> and </a:t>
            </a:r>
            <a:r>
              <a:rPr lang="en-US" sz="1600" dirty="0" smtClean="0"/>
              <a:t>auto-scale </a:t>
            </a:r>
            <a:r>
              <a:rPr lang="en-US" sz="1600" u="sng" dirty="0"/>
              <a:t>session affinity</a:t>
            </a:r>
            <a:r>
              <a:rPr lang="en-US" sz="1600" dirty="0"/>
              <a:t> </a:t>
            </a:r>
            <a:r>
              <a:rPr lang="en-US" sz="1600" dirty="0" smtClean="0"/>
              <a:t>to </a:t>
            </a:r>
            <a:r>
              <a:rPr lang="en-US" sz="1600" dirty="0"/>
              <a:t>avoid performance </a:t>
            </a:r>
            <a:r>
              <a:rPr lang="en-US" sz="1600" dirty="0" smtClean="0"/>
              <a:t>issues.</a:t>
            </a:r>
            <a:endParaRPr lang="en-US" sz="1600" dirty="0"/>
          </a:p>
          <a:p>
            <a:pPr eaLnBrk="1" hangingPunct="1">
              <a:lnSpc>
                <a:spcPct val="100000"/>
              </a:lnSpc>
            </a:pPr>
            <a:endParaRPr lang="en-US" sz="1600" dirty="0"/>
          </a:p>
          <a:p>
            <a:pPr eaLnBrk="1" hangingPunct="1">
              <a:lnSpc>
                <a:spcPct val="100000"/>
              </a:lnSpc>
            </a:pPr>
            <a:r>
              <a:rPr lang="en-US" sz="1600" dirty="0"/>
              <a:t>IBM </a:t>
            </a:r>
            <a:r>
              <a:rPr lang="en-US" sz="1600" dirty="0" err="1"/>
              <a:t>Bluemix</a:t>
            </a:r>
            <a:r>
              <a:rPr lang="en-US" sz="1600" dirty="0"/>
              <a:t> cloud platform is </a:t>
            </a:r>
            <a:r>
              <a:rPr lang="en-US" sz="1600" u="sng" dirty="0"/>
              <a:t>designed for mission critical enterprise banking applications</a:t>
            </a:r>
            <a:r>
              <a:rPr lang="en-US" sz="1600" dirty="0"/>
              <a:t>.</a:t>
            </a:r>
          </a:p>
        </p:txBody>
      </p:sp>
    </p:spTree>
    <p:extLst>
      <p:ext uri="{BB962C8B-B14F-4D97-AF65-F5344CB8AC3E}">
        <p14:creationId xmlns:p14="http://schemas.microsoft.com/office/powerpoint/2010/main" val="7172337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IBM Container Services</a:t>
            </a:r>
            <a:endParaRPr lang="en-US" sz="4000" dirty="0"/>
          </a:p>
        </p:txBody>
      </p:sp>
      <p:sp>
        <p:nvSpPr>
          <p:cNvPr id="3" name="Text Placeholder 2"/>
          <p:cNvSpPr>
            <a:spLocks noGrp="1"/>
          </p:cNvSpPr>
          <p:nvPr>
            <p:ph type="body" idx="1"/>
          </p:nvPr>
        </p:nvSpPr>
        <p:spPr/>
        <p:txBody>
          <a:bodyPr/>
          <a:lstStyle/>
          <a:p>
            <a:r>
              <a:rPr lang="en-US" dirty="0" smtClean="0"/>
              <a:t>Performance &amp; Scalability</a:t>
            </a:r>
            <a:endParaRPr lang="en-US" dirty="0"/>
          </a:p>
        </p:txBody>
      </p:sp>
    </p:spTree>
    <p:extLst>
      <p:ext uri="{BB962C8B-B14F-4D97-AF65-F5344CB8AC3E}">
        <p14:creationId xmlns:p14="http://schemas.microsoft.com/office/powerpoint/2010/main" val="3222971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4000" y="740129"/>
            <a:ext cx="11645900" cy="904875"/>
          </a:xfrm>
        </p:spPr>
        <p:txBody>
          <a:bodyPr/>
          <a:lstStyle/>
          <a:p>
            <a:r>
              <a:rPr lang="en-US" dirty="0" smtClean="0"/>
              <a:t>Application </a:t>
            </a:r>
            <a:r>
              <a:rPr lang="en-US" dirty="0"/>
              <a:t>Performance on </a:t>
            </a:r>
            <a:r>
              <a:rPr lang="en-US" dirty="0" smtClean="0"/>
              <a:t>IBM Container Services </a:t>
            </a:r>
            <a:r>
              <a:rPr lang="en-US" sz="2400" b="0" dirty="0" smtClean="0"/>
              <a:t>(gen-1)</a:t>
            </a:r>
            <a:endParaRPr lang="en-US" sz="2400" b="0" dirty="0"/>
          </a:p>
        </p:txBody>
      </p:sp>
      <p:pic>
        <p:nvPicPr>
          <p:cNvPr id="6" name="Picture 5"/>
          <p:cNvPicPr>
            <a:picLocks noChangeAspect="1"/>
          </p:cNvPicPr>
          <p:nvPr/>
        </p:nvPicPr>
        <p:blipFill>
          <a:blip r:embed="rId2"/>
          <a:stretch>
            <a:fillRect/>
          </a:stretch>
        </p:blipFill>
        <p:spPr>
          <a:xfrm>
            <a:off x="169334" y="2033768"/>
            <a:ext cx="3960000" cy="2415259"/>
          </a:xfrm>
          <a:prstGeom prst="rect">
            <a:avLst/>
          </a:prstGeom>
          <a:ln w="19050">
            <a:solidFill>
              <a:schemeClr val="tx1"/>
            </a:solidFill>
          </a:ln>
        </p:spPr>
      </p:pic>
      <p:sp>
        <p:nvSpPr>
          <p:cNvPr id="7" name="TextBox 6"/>
          <p:cNvSpPr txBox="1"/>
          <p:nvPr/>
        </p:nvSpPr>
        <p:spPr>
          <a:xfrm>
            <a:off x="169334" y="1648712"/>
            <a:ext cx="1806200" cy="369332"/>
          </a:xfrm>
          <a:prstGeom prst="rect">
            <a:avLst/>
          </a:prstGeom>
          <a:noFill/>
        </p:spPr>
        <p:txBody>
          <a:bodyPr wrap="none" rtlCol="0">
            <a:spAutoFit/>
          </a:bodyPr>
          <a:lstStyle/>
          <a:p>
            <a:r>
              <a:rPr lang="en-US" dirty="0" smtClean="0"/>
              <a:t>Node Applicatio</a:t>
            </a:r>
            <a:r>
              <a:rPr lang="en-US" dirty="0"/>
              <a:t>n</a:t>
            </a:r>
          </a:p>
        </p:txBody>
      </p:sp>
      <p:pic>
        <p:nvPicPr>
          <p:cNvPr id="8" name="Picture 7"/>
          <p:cNvPicPr>
            <a:picLocks noChangeAspect="1"/>
          </p:cNvPicPr>
          <p:nvPr/>
        </p:nvPicPr>
        <p:blipFill>
          <a:blip r:embed="rId3"/>
          <a:stretch>
            <a:fillRect/>
          </a:stretch>
        </p:blipFill>
        <p:spPr>
          <a:xfrm>
            <a:off x="4129334" y="2014312"/>
            <a:ext cx="3960000" cy="2451600"/>
          </a:xfrm>
          <a:prstGeom prst="rect">
            <a:avLst/>
          </a:prstGeom>
        </p:spPr>
      </p:pic>
      <p:sp>
        <p:nvSpPr>
          <p:cNvPr id="9" name="Rectangle 8"/>
          <p:cNvSpPr/>
          <p:nvPr/>
        </p:nvSpPr>
        <p:spPr>
          <a:xfrm>
            <a:off x="4136612" y="1644992"/>
            <a:ext cx="3597844" cy="369332"/>
          </a:xfrm>
          <a:prstGeom prst="rect">
            <a:avLst/>
          </a:prstGeom>
        </p:spPr>
        <p:txBody>
          <a:bodyPr wrap="none">
            <a:spAutoFit/>
          </a:bodyPr>
          <a:lstStyle/>
          <a:p>
            <a:r>
              <a:rPr lang="en-US"/>
              <a:t>Network Intensive Java Applications </a:t>
            </a:r>
          </a:p>
        </p:txBody>
      </p:sp>
      <p:sp>
        <p:nvSpPr>
          <p:cNvPr id="10" name="Rectangle 9"/>
          <p:cNvSpPr/>
          <p:nvPr/>
        </p:nvSpPr>
        <p:spPr>
          <a:xfrm>
            <a:off x="8076364" y="1654720"/>
            <a:ext cx="3171446" cy="369332"/>
          </a:xfrm>
          <a:prstGeom prst="rect">
            <a:avLst/>
          </a:prstGeom>
        </p:spPr>
        <p:txBody>
          <a:bodyPr wrap="none">
            <a:spAutoFit/>
          </a:bodyPr>
          <a:lstStyle/>
          <a:p>
            <a:r>
              <a:rPr lang="en-US" dirty="0"/>
              <a:t>Data Intensive Java Applications</a:t>
            </a:r>
          </a:p>
        </p:txBody>
      </p:sp>
      <p:pic>
        <p:nvPicPr>
          <p:cNvPr id="11" name="Picture 10"/>
          <p:cNvPicPr>
            <a:picLocks noChangeAspect="1"/>
          </p:cNvPicPr>
          <p:nvPr/>
        </p:nvPicPr>
        <p:blipFill>
          <a:blip r:embed="rId4"/>
          <a:stretch>
            <a:fillRect/>
          </a:stretch>
        </p:blipFill>
        <p:spPr>
          <a:xfrm>
            <a:off x="8076364" y="2014312"/>
            <a:ext cx="3960000" cy="2451903"/>
          </a:xfrm>
          <a:prstGeom prst="rect">
            <a:avLst/>
          </a:prstGeom>
        </p:spPr>
      </p:pic>
      <p:cxnSp>
        <p:nvCxnSpPr>
          <p:cNvPr id="3" name="Straight Connector 2"/>
          <p:cNvCxnSpPr/>
          <p:nvPr/>
        </p:nvCxnSpPr>
        <p:spPr>
          <a:xfrm flipV="1">
            <a:off x="4129334" y="1654721"/>
            <a:ext cx="0" cy="4682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078198" y="1624333"/>
            <a:ext cx="0" cy="4712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56634" y="1684305"/>
            <a:ext cx="0" cy="2794307"/>
          </a:xfrm>
          <a:prstGeom prst="line">
            <a:avLst/>
          </a:prstGeom>
        </p:spPr>
        <p:style>
          <a:lnRef idx="1">
            <a:schemeClr val="accent1"/>
          </a:lnRef>
          <a:fillRef idx="0">
            <a:schemeClr val="accent1"/>
          </a:fillRef>
          <a:effectRef idx="0">
            <a:schemeClr val="accent1"/>
          </a:effectRef>
          <a:fontRef idx="minor">
            <a:schemeClr val="tx1"/>
          </a:fontRef>
        </p:style>
      </p:cxnSp>
      <p:sp>
        <p:nvSpPr>
          <p:cNvPr id="14" name="Content Placeholder 4"/>
          <p:cNvSpPr txBox="1">
            <a:spLocks/>
          </p:cNvSpPr>
          <p:nvPr/>
        </p:nvSpPr>
        <p:spPr bwMode="auto">
          <a:xfrm>
            <a:off x="156634" y="4485368"/>
            <a:ext cx="3979978" cy="140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400" dirty="0" smtClean="0"/>
              <a:t>Illustrates the </a:t>
            </a:r>
            <a:r>
              <a:rPr lang="en-US" sz="1400" dirty="0"/>
              <a:t>horizontal scalability with multiple container instances supporting the workload with specified throughput</a:t>
            </a:r>
          </a:p>
        </p:txBody>
      </p:sp>
      <p:sp>
        <p:nvSpPr>
          <p:cNvPr id="18" name="Content Placeholder 4"/>
          <p:cNvSpPr txBox="1">
            <a:spLocks/>
          </p:cNvSpPr>
          <p:nvPr/>
        </p:nvSpPr>
        <p:spPr bwMode="auto">
          <a:xfrm>
            <a:off x="8056386" y="4465912"/>
            <a:ext cx="3979978" cy="140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400" dirty="0"/>
              <a:t>For data intensive applications, </a:t>
            </a:r>
            <a:r>
              <a:rPr lang="en-US" sz="1400" dirty="0" smtClean="0"/>
              <a:t>need </a:t>
            </a:r>
            <a:r>
              <a:rPr lang="en-US" sz="1400" dirty="0"/>
              <a:t>about 20% higher compute power running on IBM Containers compared to running on </a:t>
            </a:r>
            <a:r>
              <a:rPr lang="en-US" sz="1400" dirty="0" err="1"/>
              <a:t>SoftLayer</a:t>
            </a:r>
            <a:r>
              <a:rPr lang="en-US" sz="1400" dirty="0"/>
              <a:t> VMs</a:t>
            </a:r>
          </a:p>
          <a:p>
            <a:pPr eaLnBrk="1" hangingPunct="1"/>
            <a:r>
              <a:rPr lang="en-US" sz="1400" dirty="0"/>
              <a:t>The network option of </a:t>
            </a:r>
            <a:r>
              <a:rPr lang="en-US" sz="1400" dirty="0">
                <a:latin typeface="Courier New" charset="0"/>
                <a:ea typeface="Courier New" charset="0"/>
                <a:cs typeface="Courier New" charset="0"/>
              </a:rPr>
              <a:t>net=host</a:t>
            </a:r>
            <a:r>
              <a:rPr lang="en-US" sz="1400" dirty="0"/>
              <a:t> does not impact much on data intensive applications running on </a:t>
            </a:r>
            <a:r>
              <a:rPr lang="en-US" sz="1400" dirty="0" smtClean="0"/>
              <a:t>Containers on SL</a:t>
            </a:r>
            <a:endParaRPr lang="en-US" sz="1400" dirty="0"/>
          </a:p>
          <a:p>
            <a:pPr eaLnBrk="1" hangingPunct="1"/>
            <a:r>
              <a:rPr lang="en-US" sz="1400" dirty="0"/>
              <a:t>For data intensive applications, Containers on </a:t>
            </a:r>
            <a:r>
              <a:rPr lang="en-US" sz="1400" dirty="0" err="1"/>
              <a:t>Bluemix</a:t>
            </a:r>
            <a:r>
              <a:rPr lang="en-US" sz="1400" dirty="0"/>
              <a:t> perform better </a:t>
            </a:r>
          </a:p>
        </p:txBody>
      </p:sp>
      <p:sp>
        <p:nvSpPr>
          <p:cNvPr id="19" name="Content Placeholder 4"/>
          <p:cNvSpPr txBox="1">
            <a:spLocks/>
          </p:cNvSpPr>
          <p:nvPr/>
        </p:nvSpPr>
        <p:spPr bwMode="auto">
          <a:xfrm>
            <a:off x="4136612" y="4475652"/>
            <a:ext cx="3979978" cy="140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400" dirty="0"/>
              <a:t>Network intensive applications running on </a:t>
            </a:r>
            <a:r>
              <a:rPr lang="en-US" sz="1400" dirty="0" err="1"/>
              <a:t>Bluemix</a:t>
            </a:r>
            <a:r>
              <a:rPr lang="en-US" sz="1400" dirty="0"/>
              <a:t> Containers need about 20% more compute power compared to containers running on </a:t>
            </a:r>
            <a:r>
              <a:rPr lang="en-US" sz="1400" dirty="0" err="1"/>
              <a:t>SoftLayer</a:t>
            </a:r>
            <a:endParaRPr lang="en-US" sz="1400" dirty="0"/>
          </a:p>
          <a:p>
            <a:pPr eaLnBrk="1" hangingPunct="1"/>
            <a:r>
              <a:rPr lang="en-US" sz="1400" dirty="0" smtClean="0"/>
              <a:t>Setting </a:t>
            </a:r>
            <a:r>
              <a:rPr lang="en-US" sz="1400" dirty="0"/>
              <a:t>a network option of </a:t>
            </a:r>
            <a:r>
              <a:rPr lang="en-US" sz="1400" dirty="0">
                <a:latin typeface="Courier New" charset="0"/>
                <a:ea typeface="Courier New" charset="0"/>
                <a:cs typeface="Courier New" charset="0"/>
              </a:rPr>
              <a:t>net=host</a:t>
            </a:r>
            <a:r>
              <a:rPr lang="en-US" sz="1400" dirty="0"/>
              <a:t> gives better performance for network intensive workloads while running on Docker </a:t>
            </a:r>
            <a:r>
              <a:rPr lang="en-US" sz="1400" dirty="0" smtClean="0"/>
              <a:t>Containers on SL, </a:t>
            </a:r>
            <a:r>
              <a:rPr lang="en-US" sz="1400" dirty="0"/>
              <a:t>mainly eliminating NAT </a:t>
            </a:r>
            <a:r>
              <a:rPr lang="en-US" sz="1400" dirty="0" smtClean="0"/>
              <a:t>overhead</a:t>
            </a:r>
            <a:endParaRPr lang="en-US" sz="1400" dirty="0"/>
          </a:p>
        </p:txBody>
      </p:sp>
    </p:spTree>
    <p:extLst>
      <p:ext uri="{BB962C8B-B14F-4D97-AF65-F5344CB8AC3E}">
        <p14:creationId xmlns:p14="http://schemas.microsoft.com/office/powerpoint/2010/main" val="989531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Performance on IBM Container Services </a:t>
            </a:r>
            <a:r>
              <a:rPr lang="en-US" sz="2400" b="0" dirty="0"/>
              <a:t>(</a:t>
            </a:r>
            <a:r>
              <a:rPr lang="en-US" sz="2400" b="0" dirty="0" smtClean="0"/>
              <a:t>gen-2)</a:t>
            </a:r>
            <a:endParaRPr lang="en-US" dirty="0"/>
          </a:p>
        </p:txBody>
      </p:sp>
      <p:pic>
        <p:nvPicPr>
          <p:cNvPr id="3" name="Picture 2"/>
          <p:cNvPicPr>
            <a:picLocks noChangeAspect="1"/>
          </p:cNvPicPr>
          <p:nvPr/>
        </p:nvPicPr>
        <p:blipFill>
          <a:blip r:embed="rId2"/>
          <a:stretch>
            <a:fillRect/>
          </a:stretch>
        </p:blipFill>
        <p:spPr>
          <a:xfrm>
            <a:off x="169334" y="1648712"/>
            <a:ext cx="5786966" cy="2986788"/>
          </a:xfrm>
          <a:prstGeom prst="rect">
            <a:avLst/>
          </a:prstGeom>
        </p:spPr>
      </p:pic>
      <p:sp>
        <p:nvSpPr>
          <p:cNvPr id="5" name="Content Placeholder 4"/>
          <p:cNvSpPr txBox="1">
            <a:spLocks/>
          </p:cNvSpPr>
          <p:nvPr/>
        </p:nvSpPr>
        <p:spPr bwMode="auto">
          <a:xfrm>
            <a:off x="169334" y="4742847"/>
            <a:ext cx="5786966" cy="120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00000"/>
              </a:lnSpc>
            </a:pPr>
            <a:r>
              <a:rPr lang="en-US" sz="1400" dirty="0" smtClean="0"/>
              <a:t>No additional </a:t>
            </a:r>
            <a:r>
              <a:rPr lang="en-US" sz="1400" dirty="0"/>
              <a:t>overhead </a:t>
            </a:r>
            <a:r>
              <a:rPr lang="en-US" sz="1400" dirty="0" smtClean="0"/>
              <a:t>for </a:t>
            </a:r>
            <a:r>
              <a:rPr lang="en-US" sz="1400" dirty="0" smtClean="0"/>
              <a:t>applications </a:t>
            </a:r>
            <a:r>
              <a:rPr lang="en-US" sz="1400" dirty="0" smtClean="0"/>
              <a:t>on Kubernetes (k8s) cluster, when compared to </a:t>
            </a:r>
            <a:r>
              <a:rPr lang="en-US" sz="1400" dirty="0"/>
              <a:t>running directly on a Docker container on SL VM with E2E Workloads</a:t>
            </a:r>
          </a:p>
          <a:p>
            <a:pPr eaLnBrk="1" hangingPunct="1">
              <a:lnSpc>
                <a:spcPct val="100000"/>
              </a:lnSpc>
            </a:pPr>
            <a:r>
              <a:rPr lang="en-US" sz="1400" dirty="0" smtClean="0"/>
              <a:t>Both IBM Container Services (k8s) and direct Docker Container on SL VM showcase similar scalability characteristics</a:t>
            </a:r>
          </a:p>
        </p:txBody>
      </p:sp>
      <p:sp>
        <p:nvSpPr>
          <p:cNvPr id="7" name="Content Placeholder 4"/>
          <p:cNvSpPr txBox="1">
            <a:spLocks/>
          </p:cNvSpPr>
          <p:nvPr/>
        </p:nvSpPr>
        <p:spPr bwMode="auto">
          <a:xfrm>
            <a:off x="6083300" y="4742846"/>
            <a:ext cx="5918200" cy="120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00000"/>
              </a:lnSpc>
            </a:pPr>
            <a:r>
              <a:rPr lang="en-US" sz="1400" dirty="0"/>
              <a:t>Network Latency </a:t>
            </a:r>
            <a:r>
              <a:rPr lang="en-US" sz="1400" dirty="0" smtClean="0"/>
              <a:t>that will affect scalability of apps in the cluster</a:t>
            </a:r>
          </a:p>
          <a:p>
            <a:pPr lvl="1">
              <a:lnSpc>
                <a:spcPct val="100000"/>
              </a:lnSpc>
            </a:pPr>
            <a:r>
              <a:rPr lang="en-US" sz="1400" dirty="0" smtClean="0"/>
              <a:t>from </a:t>
            </a:r>
            <a:r>
              <a:rPr lang="en-US" sz="1400" dirty="0"/>
              <a:t>C</a:t>
            </a:r>
            <a:r>
              <a:rPr lang="en-US" sz="1400" dirty="0" smtClean="0"/>
              <a:t>lient </a:t>
            </a:r>
            <a:r>
              <a:rPr lang="en-US" sz="1400" dirty="0"/>
              <a:t>to </a:t>
            </a:r>
            <a:r>
              <a:rPr lang="en-US" sz="1400" dirty="0" smtClean="0"/>
              <a:t>app on the Kubernetes </a:t>
            </a:r>
            <a:r>
              <a:rPr lang="en-US" sz="1400" dirty="0" smtClean="0"/>
              <a:t>cluster</a:t>
            </a:r>
            <a:endParaRPr lang="en-US" sz="1400" dirty="0"/>
          </a:p>
          <a:p>
            <a:pPr lvl="1">
              <a:lnSpc>
                <a:spcPct val="100000"/>
              </a:lnSpc>
            </a:pPr>
            <a:r>
              <a:rPr lang="en-US" sz="1400" dirty="0" smtClean="0"/>
              <a:t>from </a:t>
            </a:r>
            <a:r>
              <a:rPr lang="en-US" sz="1400" dirty="0" smtClean="0"/>
              <a:t>app </a:t>
            </a:r>
            <a:r>
              <a:rPr lang="en-US" sz="1400" dirty="0"/>
              <a:t>in </a:t>
            </a:r>
            <a:r>
              <a:rPr lang="en-US" sz="1400" dirty="0" smtClean="0"/>
              <a:t>the Kubernetes cluster to </a:t>
            </a:r>
            <a:r>
              <a:rPr lang="en-US" sz="1400" dirty="0"/>
              <a:t>Data </a:t>
            </a:r>
            <a:r>
              <a:rPr lang="en-US" sz="1400" dirty="0" smtClean="0"/>
              <a:t>Service</a:t>
            </a:r>
          </a:p>
          <a:p>
            <a:pPr eaLnBrk="1" hangingPunct="1">
              <a:lnSpc>
                <a:spcPct val="100000"/>
              </a:lnSpc>
            </a:pPr>
            <a:endParaRPr lang="en-US" sz="1400" dirty="0"/>
          </a:p>
        </p:txBody>
      </p:sp>
      <p:grpSp>
        <p:nvGrpSpPr>
          <p:cNvPr id="9" name="Group 8"/>
          <p:cNvGrpSpPr/>
          <p:nvPr/>
        </p:nvGrpSpPr>
        <p:grpSpPr>
          <a:xfrm>
            <a:off x="6083300" y="1648712"/>
            <a:ext cx="5918200" cy="3005336"/>
            <a:chOff x="5880100" y="1648712"/>
            <a:chExt cx="5918200" cy="3005336"/>
          </a:xfrm>
        </p:grpSpPr>
        <p:pic>
          <p:nvPicPr>
            <p:cNvPr id="6" name="Picture 5"/>
            <p:cNvPicPr>
              <a:picLocks noChangeAspect="1"/>
            </p:cNvPicPr>
            <p:nvPr/>
          </p:nvPicPr>
          <p:blipFill>
            <a:blip r:embed="rId3"/>
            <a:stretch>
              <a:fillRect/>
            </a:stretch>
          </p:blipFill>
          <p:spPr>
            <a:xfrm>
              <a:off x="5880100" y="1648712"/>
              <a:ext cx="5918200" cy="3005336"/>
            </a:xfrm>
            <a:prstGeom prst="rect">
              <a:avLst/>
            </a:prstGeom>
          </p:spPr>
        </p:pic>
        <p:sp>
          <p:nvSpPr>
            <p:cNvPr id="8" name="TextBox 7"/>
            <p:cNvSpPr txBox="1"/>
            <p:nvPr/>
          </p:nvSpPr>
          <p:spPr>
            <a:xfrm>
              <a:off x="8242852" y="1754450"/>
              <a:ext cx="545315" cy="202159"/>
            </a:xfrm>
            <a:prstGeom prst="rect">
              <a:avLst/>
            </a:prstGeom>
            <a:solidFill>
              <a:schemeClr val="bg1"/>
            </a:solidFill>
          </p:spPr>
          <p:txBody>
            <a:bodyPr wrap="square" lIns="0" tIns="0" rIns="0" bIns="0" rtlCol="0">
              <a:spAutoFit/>
            </a:bodyPr>
            <a:lstStyle/>
            <a:p>
              <a:pPr algn="r"/>
              <a:r>
                <a:rPr lang="en-US" sz="1300" dirty="0" smtClean="0"/>
                <a:t>k8s</a:t>
              </a:r>
              <a:endParaRPr lang="en-US" sz="1300" dirty="0"/>
            </a:p>
          </p:txBody>
        </p:sp>
      </p:grpSp>
    </p:spTree>
    <p:extLst>
      <p:ext uri="{BB962C8B-B14F-4D97-AF65-F5344CB8AC3E}">
        <p14:creationId xmlns:p14="http://schemas.microsoft.com/office/powerpoint/2010/main" val="2138408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Performance on IBM Container Services </a:t>
            </a:r>
            <a:r>
              <a:rPr lang="en-US" sz="2400" b="0" dirty="0"/>
              <a:t>(gen-2)</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1322882159"/>
              </p:ext>
            </p:extLst>
          </p:nvPr>
        </p:nvGraphicFramePr>
        <p:xfrm>
          <a:off x="442117" y="1985591"/>
          <a:ext cx="5040000" cy="2844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p:cNvGraphicFramePr>
            <a:graphicFrameLocks/>
          </p:cNvGraphicFramePr>
          <p:nvPr>
            <p:extLst>
              <p:ext uri="{D42A27DB-BD31-4B8C-83A1-F6EECF244321}">
                <p14:modId xmlns:p14="http://schemas.microsoft.com/office/powerpoint/2010/main" val="782248922"/>
              </p:ext>
            </p:extLst>
          </p:nvPr>
        </p:nvGraphicFramePr>
        <p:xfrm>
          <a:off x="6565900" y="1984791"/>
          <a:ext cx="5040000" cy="284480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254000" y="1683046"/>
            <a:ext cx="4330544" cy="369332"/>
          </a:xfrm>
          <a:prstGeom prst="rect">
            <a:avLst/>
          </a:prstGeom>
        </p:spPr>
        <p:txBody>
          <a:bodyPr wrap="none">
            <a:spAutoFit/>
          </a:bodyPr>
          <a:lstStyle/>
          <a:p>
            <a:r>
              <a:rPr lang="en-US" b="1" dirty="0" smtClean="0"/>
              <a:t>Impact </a:t>
            </a:r>
            <a:r>
              <a:rPr lang="en-US" b="1" dirty="0"/>
              <a:t>of </a:t>
            </a:r>
            <a:r>
              <a:rPr lang="en-US" b="1" dirty="0" smtClean="0"/>
              <a:t>attached storage </a:t>
            </a:r>
            <a:r>
              <a:rPr lang="en-US" b="1" dirty="0"/>
              <a:t>on p</a:t>
            </a:r>
            <a:r>
              <a:rPr lang="en-US" b="1" dirty="0" smtClean="0"/>
              <a:t>erformance</a:t>
            </a:r>
            <a:endParaRPr lang="en-US" b="1" dirty="0"/>
          </a:p>
        </p:txBody>
      </p:sp>
      <p:sp>
        <p:nvSpPr>
          <p:cNvPr id="6" name="Content Placeholder 4"/>
          <p:cNvSpPr txBox="1">
            <a:spLocks/>
          </p:cNvSpPr>
          <p:nvPr/>
        </p:nvSpPr>
        <p:spPr bwMode="auto">
          <a:xfrm>
            <a:off x="442116" y="5050450"/>
            <a:ext cx="10213184" cy="120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2"/>
              <a:buChar char="§"/>
            </a:pPr>
            <a:r>
              <a:rPr lang="en-US" sz="1400" dirty="0"/>
              <a:t>Compared to default storage, attached storage helps towards stable performance of applications on </a:t>
            </a:r>
            <a:r>
              <a:rPr lang="en-US" sz="1400" dirty="0" smtClean="0"/>
              <a:t>IBM Container Services (on Kubernetes)</a:t>
            </a:r>
            <a:endParaRPr lang="en-US" sz="1400" dirty="0"/>
          </a:p>
        </p:txBody>
      </p:sp>
    </p:spTree>
    <p:extLst>
      <p:ext uri="{BB962C8B-B14F-4D97-AF65-F5344CB8AC3E}">
        <p14:creationId xmlns:p14="http://schemas.microsoft.com/office/powerpoint/2010/main" val="295299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smtClean="0"/>
              <a:t>Microservice</a:t>
            </a:r>
            <a:r>
              <a:rPr lang="en-US" sz="4000" dirty="0" smtClean="0"/>
              <a:t> Performance</a:t>
            </a:r>
            <a:endParaRPr lang="en-US" sz="40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820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a:t>
            </a:r>
            <a:r>
              <a:rPr lang="en-US" dirty="0" err="1"/>
              <a:t>Microservices</a:t>
            </a:r>
            <a:r>
              <a:rPr lang="en-US" dirty="0"/>
              <a:t> </a:t>
            </a:r>
            <a:r>
              <a:rPr lang="en-US" dirty="0" smtClean="0"/>
              <a:t>design considerations</a:t>
            </a:r>
            <a:endParaRPr lang="en-US" dirty="0"/>
          </a:p>
        </p:txBody>
      </p:sp>
      <p:sp>
        <p:nvSpPr>
          <p:cNvPr id="5" name="Content Placeholder 4"/>
          <p:cNvSpPr>
            <a:spLocks noGrp="1"/>
          </p:cNvSpPr>
          <p:nvPr>
            <p:ph idx="1"/>
          </p:nvPr>
        </p:nvSpPr>
        <p:spPr/>
        <p:txBody>
          <a:bodyPr/>
          <a:lstStyle/>
          <a:p>
            <a:r>
              <a:rPr lang="en-US" dirty="0"/>
              <a:t>12-factor application design principles</a:t>
            </a:r>
          </a:p>
          <a:p>
            <a:pPr lvl="1"/>
            <a:r>
              <a:rPr lang="en-US" dirty="0"/>
              <a:t>https://12factor.net/</a:t>
            </a:r>
          </a:p>
          <a:p>
            <a:endParaRPr lang="en-US" dirty="0" smtClean="0"/>
          </a:p>
          <a:p>
            <a:endParaRPr lang="en-US" dirty="0"/>
          </a:p>
          <a:p>
            <a:r>
              <a:rPr lang="en-US" dirty="0"/>
              <a:t>Z-axis </a:t>
            </a:r>
            <a:r>
              <a:rPr lang="en-US" dirty="0" smtClean="0"/>
              <a:t>scalability</a:t>
            </a:r>
          </a:p>
          <a:p>
            <a:pPr lvl="1"/>
            <a:r>
              <a:rPr lang="en-US" dirty="0" smtClean="0"/>
              <a:t>Scale </a:t>
            </a:r>
            <a:r>
              <a:rPr lang="en-US" dirty="0"/>
              <a:t>Cube</a:t>
            </a:r>
          </a:p>
          <a:p>
            <a:endParaRPr lang="en-US" dirty="0"/>
          </a:p>
          <a:p>
            <a:endParaRPr lang="en-US" dirty="0"/>
          </a:p>
          <a:p>
            <a:r>
              <a:rPr lang="en-US" dirty="0"/>
              <a:t>Selection of critical Fabric Services</a:t>
            </a:r>
          </a:p>
          <a:p>
            <a:pPr lvl="1"/>
            <a:r>
              <a:rPr lang="en-US" dirty="0"/>
              <a:t>Service Proxy</a:t>
            </a:r>
          </a:p>
          <a:p>
            <a:pPr lvl="1"/>
            <a:r>
              <a:rPr lang="en-US" dirty="0"/>
              <a:t>Service Discovery</a:t>
            </a:r>
          </a:p>
          <a:p>
            <a:pPr lvl="1"/>
            <a:r>
              <a:rPr lang="en-US" dirty="0" smtClean="0"/>
              <a:t>Resiliency</a:t>
            </a:r>
            <a:endParaRPr lang="en-US" dirty="0"/>
          </a:p>
        </p:txBody>
      </p:sp>
      <p:pic>
        <p:nvPicPr>
          <p:cNvPr id="6" name="Picture 5"/>
          <p:cNvPicPr>
            <a:picLocks noChangeAspect="1"/>
          </p:cNvPicPr>
          <p:nvPr/>
        </p:nvPicPr>
        <p:blipFill>
          <a:blip r:embed="rId2"/>
          <a:stretch>
            <a:fillRect/>
          </a:stretch>
        </p:blipFill>
        <p:spPr>
          <a:xfrm>
            <a:off x="7044400" y="1755778"/>
            <a:ext cx="2711450" cy="797196"/>
          </a:xfrm>
          <a:prstGeom prst="rect">
            <a:avLst/>
          </a:prstGeom>
        </p:spPr>
      </p:pic>
      <p:grpSp>
        <p:nvGrpSpPr>
          <p:cNvPr id="7" name="Group 6"/>
          <p:cNvGrpSpPr/>
          <p:nvPr/>
        </p:nvGrpSpPr>
        <p:grpSpPr>
          <a:xfrm>
            <a:off x="4650621" y="2552974"/>
            <a:ext cx="1585079" cy="1480867"/>
            <a:chOff x="5082421" y="1487125"/>
            <a:chExt cx="2254550" cy="2095329"/>
          </a:xfrm>
        </p:grpSpPr>
        <p:cxnSp>
          <p:nvCxnSpPr>
            <p:cNvPr id="9" name="Straight Arrow Connector 8"/>
            <p:cNvCxnSpPr/>
            <p:nvPr/>
          </p:nvCxnSpPr>
          <p:spPr>
            <a:xfrm flipV="1">
              <a:off x="5082421" y="1774252"/>
              <a:ext cx="1946425" cy="1788627"/>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 name="Cube 7"/>
            <p:cNvSpPr/>
            <p:nvPr/>
          </p:nvSpPr>
          <p:spPr>
            <a:xfrm>
              <a:off x="5082421" y="2151324"/>
              <a:ext cx="1534279" cy="1411552"/>
            </a:xfrm>
            <a:prstGeom prst="cube">
              <a:avLst/>
            </a:prstGeom>
            <a:solidFill>
              <a:srgbClr val="FF9300">
                <a:alpha val="83000"/>
              </a:srgbClr>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Arrow Connector 9"/>
            <p:cNvCxnSpPr/>
            <p:nvPr/>
          </p:nvCxnSpPr>
          <p:spPr>
            <a:xfrm>
              <a:off x="5082421" y="3582453"/>
              <a:ext cx="2254550" cy="0"/>
            </a:xfrm>
            <a:prstGeom prst="straightConnector1">
              <a:avLst/>
            </a:prstGeom>
            <a:ln w="635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082421" y="1487125"/>
              <a:ext cx="0" cy="2095329"/>
            </a:xfrm>
            <a:prstGeom prst="straightConnector1">
              <a:avLst/>
            </a:prstGeom>
            <a:ln w="63500">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p:nvPicPr>
        <p:blipFill>
          <a:blip r:embed="rId3">
            <a:clrChange>
              <a:clrFrom>
                <a:srgbClr val="FFFFFF"/>
              </a:clrFrom>
              <a:clrTo>
                <a:srgbClr val="FFFFFF">
                  <a:alpha val="0"/>
                </a:srgbClr>
              </a:clrTo>
            </a:clrChange>
          </a:blip>
          <a:stretch>
            <a:fillRect/>
          </a:stretch>
        </p:blipFill>
        <p:spPr>
          <a:xfrm>
            <a:off x="6490410" y="4033840"/>
            <a:ext cx="4481527" cy="2290760"/>
          </a:xfrm>
          <a:prstGeom prst="rect">
            <a:avLst/>
          </a:prstGeom>
        </p:spPr>
      </p:pic>
    </p:spTree>
    <p:extLst>
      <p:ext uri="{BB962C8B-B14F-4D97-AF65-F5344CB8AC3E}">
        <p14:creationId xmlns:p14="http://schemas.microsoft.com/office/powerpoint/2010/main" val="1664028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IBM Container Services performance </a:t>
            </a:r>
            <a:br>
              <a:rPr lang="en-US" dirty="0" smtClean="0"/>
            </a:br>
            <a:r>
              <a:rPr lang="en-US" dirty="0" smtClean="0"/>
              <a:t>(</a:t>
            </a:r>
            <a:r>
              <a:rPr lang="en-US" dirty="0" err="1"/>
              <a:t>Acmeair</a:t>
            </a:r>
            <a:r>
              <a:rPr lang="en-US" dirty="0"/>
              <a:t> </a:t>
            </a:r>
            <a:r>
              <a:rPr lang="en-US" dirty="0" err="1"/>
              <a:t>Microservices</a:t>
            </a:r>
            <a:r>
              <a:rPr lang="en-US" dirty="0"/>
              <a:t> App)</a:t>
            </a:r>
          </a:p>
        </p:txBody>
      </p:sp>
      <p:sp>
        <p:nvSpPr>
          <p:cNvPr id="3" name="Content Placeholder 2"/>
          <p:cNvSpPr>
            <a:spLocks noGrp="1"/>
          </p:cNvSpPr>
          <p:nvPr>
            <p:ph idx="1"/>
          </p:nvPr>
        </p:nvSpPr>
        <p:spPr>
          <a:xfrm>
            <a:off x="254001" y="5494168"/>
            <a:ext cx="5284152" cy="817735"/>
          </a:xfrm>
        </p:spPr>
        <p:txBody>
          <a:bodyPr/>
          <a:lstStyle/>
          <a:p>
            <a:r>
              <a:rPr lang="en-US" sz="1400" dirty="0"/>
              <a:t>Acme air </a:t>
            </a:r>
            <a:r>
              <a:rPr lang="en-US" sz="1400" dirty="0" err="1"/>
              <a:t>microservices</a:t>
            </a:r>
            <a:r>
              <a:rPr lang="en-US" sz="1400" dirty="0"/>
              <a:t> running on Kubernetes clusters on IBM </a:t>
            </a:r>
            <a:r>
              <a:rPr lang="en-US" sz="1400" dirty="0" err="1"/>
              <a:t>Bluemix</a:t>
            </a:r>
            <a:r>
              <a:rPr lang="en-US" sz="1400" dirty="0"/>
              <a:t> Container Service </a:t>
            </a:r>
          </a:p>
          <a:p>
            <a:r>
              <a:rPr lang="en-US" sz="1400" dirty="0"/>
              <a:t>Correct distribution of services across Pods is crucial for </a:t>
            </a:r>
            <a:r>
              <a:rPr lang="en-US" sz="1400" dirty="0" err="1"/>
              <a:t>microservices</a:t>
            </a:r>
            <a:r>
              <a:rPr lang="en-US" sz="1400" dirty="0"/>
              <a:t> </a:t>
            </a:r>
            <a:r>
              <a:rPr lang="en-US" sz="1400" dirty="0" smtClean="0"/>
              <a:t>scalability</a:t>
            </a:r>
            <a:endParaRPr lang="en-US" sz="1400"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254000" y="1652387"/>
            <a:ext cx="5284152" cy="3808647"/>
          </a:xfrm>
          <a:prstGeom prst="rect">
            <a:avLst/>
          </a:prstGeom>
        </p:spPr>
      </p:pic>
      <p:pic>
        <p:nvPicPr>
          <p:cNvPr id="5" name="Picture 4"/>
          <p:cNvPicPr>
            <a:picLocks noChangeAspect="1"/>
          </p:cNvPicPr>
          <p:nvPr/>
        </p:nvPicPr>
        <p:blipFill rotWithShape="1">
          <a:blip r:embed="rId3"/>
          <a:srcRect l="982" t="2181" r="1445" b="2005"/>
          <a:stretch/>
        </p:blipFill>
        <p:spPr>
          <a:xfrm>
            <a:off x="5538152" y="3982907"/>
            <a:ext cx="6368014" cy="2509333"/>
          </a:xfrm>
          <a:prstGeom prst="rect">
            <a:avLst/>
          </a:prstGeom>
          <a:ln>
            <a:noFill/>
          </a:ln>
        </p:spPr>
      </p:pic>
      <p:pic>
        <p:nvPicPr>
          <p:cNvPr id="6" name="Picture 5"/>
          <p:cNvPicPr>
            <a:picLocks noChangeAspect="1"/>
          </p:cNvPicPr>
          <p:nvPr/>
        </p:nvPicPr>
        <p:blipFill>
          <a:blip r:embed="rId4"/>
          <a:stretch>
            <a:fillRect/>
          </a:stretch>
        </p:blipFill>
        <p:spPr>
          <a:xfrm>
            <a:off x="5538152" y="1619253"/>
            <a:ext cx="6361748" cy="2363654"/>
          </a:xfrm>
          <a:prstGeom prst="rect">
            <a:avLst/>
          </a:prstGeom>
        </p:spPr>
      </p:pic>
    </p:spTree>
    <p:extLst>
      <p:ext uri="{BB962C8B-B14F-4D97-AF65-F5344CB8AC3E}">
        <p14:creationId xmlns:p14="http://schemas.microsoft.com/office/powerpoint/2010/main" val="13854949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IBM Container Services performance </a:t>
            </a:r>
            <a:br>
              <a:rPr lang="en-US" dirty="0" smtClean="0"/>
            </a:br>
            <a:r>
              <a:rPr lang="en-US" dirty="0" smtClean="0"/>
              <a:t>(</a:t>
            </a:r>
            <a:r>
              <a:rPr lang="en-US" dirty="0" err="1"/>
              <a:t>Acmeair</a:t>
            </a:r>
            <a:r>
              <a:rPr lang="en-US" dirty="0"/>
              <a:t> </a:t>
            </a:r>
            <a:r>
              <a:rPr lang="en-US" dirty="0" err="1"/>
              <a:t>Microservices</a:t>
            </a:r>
            <a:r>
              <a:rPr lang="en-US" dirty="0"/>
              <a:t> App)</a:t>
            </a:r>
          </a:p>
        </p:txBody>
      </p:sp>
      <p:sp>
        <p:nvSpPr>
          <p:cNvPr id="3" name="Content Placeholder 2"/>
          <p:cNvSpPr>
            <a:spLocks noGrp="1"/>
          </p:cNvSpPr>
          <p:nvPr>
            <p:ph idx="1"/>
          </p:nvPr>
        </p:nvSpPr>
        <p:spPr>
          <a:xfrm>
            <a:off x="254000" y="4622442"/>
            <a:ext cx="11110686" cy="1938675"/>
          </a:xfrm>
        </p:spPr>
        <p:txBody>
          <a:bodyPr/>
          <a:lstStyle/>
          <a:p>
            <a:r>
              <a:rPr lang="en-US" sz="1400" dirty="0" err="1"/>
              <a:t>BlueCompute</a:t>
            </a:r>
            <a:r>
              <a:rPr lang="en-US" sz="1400" dirty="0"/>
              <a:t> </a:t>
            </a:r>
            <a:r>
              <a:rPr lang="en-US" sz="1400" dirty="0" err="1" smtClean="0"/>
              <a:t>microservices</a:t>
            </a:r>
            <a:r>
              <a:rPr lang="en-US" sz="1400" dirty="0" smtClean="0"/>
              <a:t> </a:t>
            </a:r>
            <a:r>
              <a:rPr lang="en-US" sz="1400" dirty="0"/>
              <a:t>application scaling on </a:t>
            </a:r>
            <a:r>
              <a:rPr lang="en-US" sz="1400" dirty="0" smtClean="0"/>
              <a:t>Kubernetes Cluster </a:t>
            </a:r>
            <a:r>
              <a:rPr lang="en-US" sz="1400" dirty="0"/>
              <a:t>using auto-scale policy</a:t>
            </a:r>
          </a:p>
          <a:p>
            <a:r>
              <a:rPr lang="en-US" sz="1400" dirty="0"/>
              <a:t>Z-axis scaling is possible through giving enough resources to Web and Catalog services more </a:t>
            </a:r>
            <a:r>
              <a:rPr lang="en-US" sz="1400" dirty="0" smtClean="0"/>
              <a:t>instances</a:t>
            </a:r>
          </a:p>
          <a:p>
            <a:r>
              <a:rPr lang="en-US" sz="1400" dirty="0" smtClean="0"/>
              <a:t>Guidance</a:t>
            </a:r>
          </a:p>
          <a:p>
            <a:pPr lvl="1"/>
            <a:r>
              <a:rPr lang="en-US" sz="1400" dirty="0" smtClean="0"/>
              <a:t>Leverage </a:t>
            </a:r>
            <a:r>
              <a:rPr lang="en-US" sz="1400" dirty="0" smtClean="0"/>
              <a:t>z-axis </a:t>
            </a:r>
            <a:r>
              <a:rPr lang="en-US" sz="1400" dirty="0"/>
              <a:t>scaling in a scale-cube</a:t>
            </a:r>
          </a:p>
          <a:p>
            <a:pPr lvl="1"/>
            <a:r>
              <a:rPr lang="en-US" sz="1400" dirty="0" smtClean="0"/>
              <a:t>Allocate </a:t>
            </a:r>
            <a:r>
              <a:rPr lang="en-US" sz="1400" dirty="0"/>
              <a:t>the right compute power to </a:t>
            </a:r>
            <a:r>
              <a:rPr lang="en-US" sz="1400" dirty="0" smtClean="0"/>
              <a:t>the </a:t>
            </a:r>
            <a:r>
              <a:rPr lang="en-US" sz="1400" dirty="0" err="1" smtClean="0"/>
              <a:t>microservices</a:t>
            </a:r>
            <a:r>
              <a:rPr lang="en-US" sz="1400" dirty="0" smtClean="0"/>
              <a:t> to maximize performance</a:t>
            </a:r>
            <a:endParaRPr lang="en-US" sz="1400" dirty="0"/>
          </a:p>
          <a:p>
            <a:pPr lvl="1"/>
            <a:r>
              <a:rPr lang="en-US" sz="1400" dirty="0" smtClean="0"/>
              <a:t>Observation: JAX-RS </a:t>
            </a:r>
            <a:r>
              <a:rPr lang="en-US" sz="1400" dirty="0"/>
              <a:t>Client invocations </a:t>
            </a:r>
            <a:r>
              <a:rPr lang="en-US" sz="1400" dirty="0" smtClean="0"/>
              <a:t>have </a:t>
            </a:r>
            <a:r>
              <a:rPr lang="en-US" sz="1400" dirty="0"/>
              <a:t>higher overhead compared to simple HTTP service invocations</a:t>
            </a:r>
          </a:p>
        </p:txBody>
      </p:sp>
      <p:pic>
        <p:nvPicPr>
          <p:cNvPr id="9" name="Picture 8"/>
          <p:cNvPicPr>
            <a:picLocks noChangeAspect="1"/>
          </p:cNvPicPr>
          <p:nvPr/>
        </p:nvPicPr>
        <p:blipFill rotWithShape="1">
          <a:blip r:embed="rId2"/>
          <a:srcRect l="1332"/>
          <a:stretch/>
        </p:blipFill>
        <p:spPr>
          <a:xfrm>
            <a:off x="393700" y="1766688"/>
            <a:ext cx="4629562" cy="2759430"/>
          </a:xfrm>
          <a:prstGeom prst="rect">
            <a:avLst/>
          </a:prstGeom>
        </p:spPr>
      </p:pic>
      <p:pic>
        <p:nvPicPr>
          <p:cNvPr id="10" name="Picture 9"/>
          <p:cNvPicPr>
            <a:picLocks noChangeAspect="1"/>
          </p:cNvPicPr>
          <p:nvPr/>
        </p:nvPicPr>
        <p:blipFill rotWithShape="1">
          <a:blip r:embed="rId3"/>
          <a:srcRect t="23844"/>
          <a:stretch/>
        </p:blipFill>
        <p:spPr>
          <a:xfrm>
            <a:off x="5302991" y="2029940"/>
            <a:ext cx="5427815" cy="2496178"/>
          </a:xfrm>
          <a:prstGeom prst="rect">
            <a:avLst/>
          </a:prstGeom>
        </p:spPr>
      </p:pic>
      <p:sp>
        <p:nvSpPr>
          <p:cNvPr id="11" name="TextBox 10"/>
          <p:cNvSpPr txBox="1"/>
          <p:nvPr/>
        </p:nvSpPr>
        <p:spPr>
          <a:xfrm>
            <a:off x="5705444" y="1706774"/>
            <a:ext cx="4911096" cy="307777"/>
          </a:xfrm>
          <a:prstGeom prst="rect">
            <a:avLst/>
          </a:prstGeom>
          <a:noFill/>
        </p:spPr>
        <p:txBody>
          <a:bodyPr wrap="square" rtlCol="0">
            <a:spAutoFit/>
          </a:bodyPr>
          <a:lstStyle/>
          <a:p>
            <a:pPr algn="ctr"/>
            <a:r>
              <a:rPr lang="en-US" sz="1400" err="1" smtClean="0"/>
              <a:t>Microservice</a:t>
            </a:r>
            <a:r>
              <a:rPr lang="en-US" sz="1400" dirty="0" smtClean="0"/>
              <a:t> scalability (</a:t>
            </a:r>
            <a:r>
              <a:rPr lang="en-US" sz="1400" dirty="0" err="1" smtClean="0"/>
              <a:t>BlueCompute</a:t>
            </a:r>
            <a:r>
              <a:rPr lang="en-US" sz="1400" dirty="0" smtClean="0"/>
              <a:t> auto-scale)</a:t>
            </a:r>
            <a:endParaRPr lang="en-US" sz="1400" dirty="0"/>
          </a:p>
        </p:txBody>
      </p:sp>
    </p:spTree>
    <p:extLst>
      <p:ext uri="{BB962C8B-B14F-4D97-AF65-F5344CB8AC3E}">
        <p14:creationId xmlns:p14="http://schemas.microsoft.com/office/powerpoint/2010/main" val="13185329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Hybrid Cloud Performance</a:t>
            </a:r>
          </a:p>
        </p:txBody>
      </p:sp>
      <p:sp>
        <p:nvSpPr>
          <p:cNvPr id="5" name="Text Placeholder 4"/>
          <p:cNvSpPr>
            <a:spLocks noGrp="1"/>
          </p:cNvSpPr>
          <p:nvPr>
            <p:ph type="body" idx="1"/>
          </p:nvPr>
        </p:nvSpPr>
        <p:spPr/>
        <p:txBody>
          <a:bodyPr/>
          <a:lstStyle/>
          <a:p>
            <a:r>
              <a:rPr lang="en-US" dirty="0" smtClean="0"/>
              <a:t>Performance &amp; scalability</a:t>
            </a:r>
            <a:endParaRPr lang="en-US" dirty="0"/>
          </a:p>
        </p:txBody>
      </p:sp>
    </p:spTree>
    <p:extLst>
      <p:ext uri="{BB962C8B-B14F-4D97-AF65-F5344CB8AC3E}">
        <p14:creationId xmlns:p14="http://schemas.microsoft.com/office/powerpoint/2010/main" val="36110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smtClean="0"/>
              <a:t>Topics</a:t>
            </a:r>
            <a:endParaRPr lang="en-US" altLang="en-US" dirty="0"/>
          </a:p>
        </p:txBody>
      </p:sp>
      <p:sp>
        <p:nvSpPr>
          <p:cNvPr id="14339" name="Content Placeholder 2"/>
          <p:cNvSpPr>
            <a:spLocks noGrp="1"/>
          </p:cNvSpPr>
          <p:nvPr>
            <p:ph idx="1"/>
          </p:nvPr>
        </p:nvSpPr>
        <p:spPr/>
        <p:txBody>
          <a:bodyPr/>
          <a:lstStyle/>
          <a:p>
            <a:r>
              <a:rPr lang="en-US" altLang="en-US" dirty="0"/>
              <a:t>Performance </a:t>
            </a:r>
            <a:r>
              <a:rPr lang="en-US" altLang="en-US" dirty="0" smtClean="0"/>
              <a:t>characteristics </a:t>
            </a:r>
            <a:r>
              <a:rPr lang="en-US" altLang="en-US" dirty="0"/>
              <a:t>of IBM Bluemix </a:t>
            </a:r>
            <a:r>
              <a:rPr lang="en-US" altLang="en-US" dirty="0" smtClean="0"/>
              <a:t>cloud platform</a:t>
            </a:r>
            <a:endParaRPr lang="en-US" altLang="en-US" dirty="0"/>
          </a:p>
          <a:p>
            <a:r>
              <a:rPr lang="en-US" altLang="en-US" dirty="0" err="1"/>
              <a:t>Microservice</a:t>
            </a:r>
            <a:r>
              <a:rPr lang="en-US" altLang="en-US" dirty="0"/>
              <a:t> </a:t>
            </a:r>
            <a:r>
              <a:rPr lang="en-US" altLang="en-US" dirty="0" smtClean="0"/>
              <a:t>architecture </a:t>
            </a:r>
            <a:r>
              <a:rPr lang="en-US" altLang="en-US" dirty="0"/>
              <a:t>and </a:t>
            </a:r>
            <a:r>
              <a:rPr lang="en-US" altLang="en-US" dirty="0" smtClean="0"/>
              <a:t>performance</a:t>
            </a:r>
            <a:endParaRPr lang="en-US" altLang="en-US" dirty="0"/>
          </a:p>
          <a:p>
            <a:r>
              <a:rPr lang="en-US" altLang="en-US" dirty="0"/>
              <a:t>Hybrid Cloud </a:t>
            </a:r>
            <a:r>
              <a:rPr lang="en-US" altLang="en-US" dirty="0" smtClean="0"/>
              <a:t>performance </a:t>
            </a:r>
            <a:endParaRPr lang="en-US" altLang="en-US" dirty="0"/>
          </a:p>
          <a:p>
            <a:r>
              <a:rPr lang="en-US" altLang="en-US" dirty="0">
                <a:solidFill>
                  <a:schemeClr val="tx1">
                    <a:lumMod val="75000"/>
                    <a:lumOff val="25000"/>
                  </a:schemeClr>
                </a:solidFill>
              </a:rPr>
              <a:t>Data </a:t>
            </a:r>
            <a:r>
              <a:rPr lang="en-US" altLang="en-US" dirty="0" smtClean="0">
                <a:solidFill>
                  <a:schemeClr val="tx1">
                    <a:lumMod val="75000"/>
                    <a:lumOff val="25000"/>
                  </a:schemeClr>
                </a:solidFill>
              </a:rPr>
              <a:t>services selection </a:t>
            </a:r>
            <a:r>
              <a:rPr lang="en-US" altLang="en-US" dirty="0">
                <a:solidFill>
                  <a:schemeClr val="tx1">
                    <a:lumMod val="75000"/>
                    <a:lumOff val="25000"/>
                  </a:schemeClr>
                </a:solidFill>
              </a:rPr>
              <a:t>for </a:t>
            </a:r>
            <a:r>
              <a:rPr lang="en-US" altLang="en-US" dirty="0" smtClean="0">
                <a:solidFill>
                  <a:schemeClr val="tx1">
                    <a:lumMod val="75000"/>
                    <a:lumOff val="25000"/>
                  </a:schemeClr>
                </a:solidFill>
              </a:rPr>
              <a:t>better performance </a:t>
            </a:r>
            <a:endParaRPr lang="en-US" altLang="en-US" dirty="0">
              <a:solidFill>
                <a:schemeClr val="tx1">
                  <a:lumMod val="75000"/>
                  <a:lumOff val="25000"/>
                </a:schemeClr>
              </a:solidFill>
            </a:endParaRPr>
          </a:p>
          <a:p>
            <a:r>
              <a:rPr lang="en-US" altLang="en-US" dirty="0">
                <a:solidFill>
                  <a:schemeClr val="tx1">
                    <a:lumMod val="75000"/>
                    <a:lumOff val="25000"/>
                  </a:schemeClr>
                </a:solidFill>
              </a:rPr>
              <a:t>Tuning </a:t>
            </a:r>
            <a:r>
              <a:rPr lang="en-US" altLang="en-US" dirty="0" smtClean="0">
                <a:solidFill>
                  <a:schemeClr val="tx1">
                    <a:lumMod val="75000"/>
                    <a:lumOff val="25000"/>
                  </a:schemeClr>
                </a:solidFill>
              </a:rPr>
              <a:t>tips </a:t>
            </a:r>
            <a:r>
              <a:rPr lang="en-US" altLang="en-US" dirty="0">
                <a:solidFill>
                  <a:schemeClr val="tx1">
                    <a:lumMod val="75000"/>
                    <a:lumOff val="25000"/>
                  </a:schemeClr>
                </a:solidFill>
              </a:rPr>
              <a:t>for Java applications on </a:t>
            </a:r>
            <a:r>
              <a:rPr lang="en-US" altLang="en-US" dirty="0" smtClean="0">
                <a:solidFill>
                  <a:schemeClr val="tx1">
                    <a:lumMod val="75000"/>
                    <a:lumOff val="25000"/>
                  </a:schemeClr>
                </a:solidFill>
              </a:rPr>
              <a:t>IBM Bluemix</a:t>
            </a:r>
            <a:endParaRPr lang="en-US" altLang="en-US" dirty="0">
              <a:solidFill>
                <a:schemeClr val="tx1">
                  <a:lumMod val="75000"/>
                  <a:lumOff val="25000"/>
                </a:schemeClr>
              </a:solidFill>
            </a:endParaRPr>
          </a:p>
          <a:p>
            <a:endParaRPr lang="en-US"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Considerations </a:t>
            </a:r>
            <a:r>
              <a:rPr lang="en-US" dirty="0"/>
              <a:t>for Hybrid Cloud s</a:t>
            </a:r>
            <a:r>
              <a:rPr lang="en-US" dirty="0" smtClean="0"/>
              <a:t>calability</a:t>
            </a:r>
            <a:endParaRPr lang="en-US" dirty="0"/>
          </a:p>
        </p:txBody>
      </p:sp>
      <p:sp>
        <p:nvSpPr>
          <p:cNvPr id="3" name="Text Placeholder 2"/>
          <p:cNvSpPr>
            <a:spLocks noGrp="1"/>
          </p:cNvSpPr>
          <p:nvPr>
            <p:ph idx="1"/>
          </p:nvPr>
        </p:nvSpPr>
        <p:spPr/>
        <p:txBody>
          <a:bodyPr/>
          <a:lstStyle/>
          <a:p>
            <a:r>
              <a:rPr lang="en-US" dirty="0"/>
              <a:t>Network Latency between Cloud applications and On Premise resources</a:t>
            </a:r>
          </a:p>
          <a:p>
            <a:r>
              <a:rPr lang="en-US" dirty="0"/>
              <a:t>Selection of right </a:t>
            </a:r>
            <a:r>
              <a:rPr lang="en-US" dirty="0" err="1"/>
              <a:t>Bluemix</a:t>
            </a:r>
            <a:r>
              <a:rPr lang="en-US" dirty="0"/>
              <a:t> service for accessing On Premise resources</a:t>
            </a:r>
          </a:p>
          <a:p>
            <a:r>
              <a:rPr lang="en-US" dirty="0"/>
              <a:t>VPN Overhead Considerations</a:t>
            </a:r>
          </a:p>
          <a:p>
            <a:r>
              <a:rPr lang="en-US" dirty="0"/>
              <a:t>Secure Gateway Tuning Considerations</a:t>
            </a:r>
          </a:p>
          <a:p>
            <a:r>
              <a:rPr lang="en-US" dirty="0"/>
              <a:t>VPN Service Tuning Considerations</a:t>
            </a:r>
          </a:p>
          <a:p>
            <a:endParaRPr lang="en-US" dirty="0"/>
          </a:p>
        </p:txBody>
      </p:sp>
    </p:spTree>
    <p:extLst>
      <p:ext uri="{BB962C8B-B14F-4D97-AF65-F5344CB8AC3E}">
        <p14:creationId xmlns:p14="http://schemas.microsoft.com/office/powerpoint/2010/main" val="18328274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728026"/>
            <a:ext cx="11645900" cy="904875"/>
          </a:xfrm>
        </p:spPr>
        <p:txBody>
          <a:bodyPr/>
          <a:lstStyle/>
          <a:p>
            <a:r>
              <a:rPr lang="en-US" dirty="0" smtClean="0"/>
              <a:t>Impact of network latency</a:t>
            </a:r>
            <a:endParaRPr lang="en-US" dirty="0"/>
          </a:p>
        </p:txBody>
      </p:sp>
      <p:sp>
        <p:nvSpPr>
          <p:cNvPr id="3" name="Content Placeholder 2"/>
          <p:cNvSpPr>
            <a:spLocks noGrp="1"/>
          </p:cNvSpPr>
          <p:nvPr>
            <p:ph idx="1"/>
          </p:nvPr>
        </p:nvSpPr>
        <p:spPr>
          <a:xfrm>
            <a:off x="254000" y="1755778"/>
            <a:ext cx="5588000" cy="4556125"/>
          </a:xfrm>
        </p:spPr>
        <p:txBody>
          <a:bodyPr/>
          <a:lstStyle/>
          <a:p>
            <a:r>
              <a:rPr lang="en-US" dirty="0"/>
              <a:t>Performance of apps deployed in </a:t>
            </a:r>
            <a:r>
              <a:rPr lang="en-US" dirty="0" err="1"/>
              <a:t>WASaaS</a:t>
            </a:r>
            <a:r>
              <a:rPr lang="en-US" dirty="0"/>
              <a:t> connecting to remote </a:t>
            </a:r>
            <a:r>
              <a:rPr lang="en-US" dirty="0" err="1"/>
              <a:t>db</a:t>
            </a:r>
            <a:r>
              <a:rPr lang="en-US" dirty="0"/>
              <a:t> depends heavily on network latency</a:t>
            </a:r>
          </a:p>
          <a:p>
            <a:r>
              <a:rPr lang="en-US" dirty="0" smtClean="0"/>
              <a:t>Performance </a:t>
            </a:r>
            <a:r>
              <a:rPr lang="en-US" dirty="0"/>
              <a:t>of app accessing data </a:t>
            </a:r>
            <a:r>
              <a:rPr lang="en-US" dirty="0" smtClean="0"/>
              <a:t>from remote location (remote-1) </a:t>
            </a:r>
            <a:r>
              <a:rPr lang="en-US" dirty="0"/>
              <a:t>is much slower than accessing the data from </a:t>
            </a:r>
            <a:r>
              <a:rPr lang="en-US" dirty="0" smtClean="0"/>
              <a:t>another remote location (remote-2) that is farther (network-distance)</a:t>
            </a:r>
            <a:endParaRPr lang="en-US" dirty="0"/>
          </a:p>
          <a:p>
            <a:r>
              <a:rPr lang="en-US" dirty="0"/>
              <a:t>For the remote DB access scenario, the best way to reduce the network latency is to use a direct dedicated line between the data centers which can reduce the overhead to meet the SLAs </a:t>
            </a:r>
          </a:p>
          <a:p>
            <a:endParaRPr lang="en-US" dirty="0"/>
          </a:p>
          <a:p>
            <a:endParaRPr lang="en-US" dirty="0"/>
          </a:p>
        </p:txBody>
      </p:sp>
      <p:grpSp>
        <p:nvGrpSpPr>
          <p:cNvPr id="11" name="Group 10"/>
          <p:cNvGrpSpPr/>
          <p:nvPr/>
        </p:nvGrpSpPr>
        <p:grpSpPr>
          <a:xfrm>
            <a:off x="6126386" y="1755778"/>
            <a:ext cx="5773514" cy="3541707"/>
            <a:chOff x="6126386" y="1755778"/>
            <a:chExt cx="5773514" cy="354170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26386" y="1755778"/>
              <a:ext cx="5773514" cy="354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692900" y="2247900"/>
              <a:ext cx="635000" cy="107722"/>
            </a:xfrm>
            <a:prstGeom prst="rect">
              <a:avLst/>
            </a:prstGeom>
            <a:solidFill>
              <a:schemeClr val="bg1"/>
            </a:solidFill>
          </p:spPr>
          <p:txBody>
            <a:bodyPr wrap="square" lIns="0" tIns="0" rIns="0" bIns="0" rtlCol="0">
              <a:spAutoFit/>
            </a:bodyPr>
            <a:lstStyle/>
            <a:p>
              <a:r>
                <a:rPr lang="en-US" sz="700" dirty="0" smtClean="0">
                  <a:solidFill>
                    <a:schemeClr val="tx1">
                      <a:lumMod val="50000"/>
                      <a:lumOff val="50000"/>
                    </a:schemeClr>
                  </a:solidFill>
                </a:rPr>
                <a:t>DB Local</a:t>
              </a:r>
              <a:endParaRPr lang="en-US" sz="700" dirty="0">
                <a:solidFill>
                  <a:schemeClr val="tx1">
                    <a:lumMod val="50000"/>
                    <a:lumOff val="50000"/>
                  </a:schemeClr>
                </a:solidFill>
              </a:endParaRPr>
            </a:p>
          </p:txBody>
        </p:sp>
        <p:sp>
          <p:nvSpPr>
            <p:cNvPr id="6" name="TextBox 5"/>
            <p:cNvSpPr txBox="1"/>
            <p:nvPr/>
          </p:nvSpPr>
          <p:spPr>
            <a:xfrm>
              <a:off x="7639582" y="2247900"/>
              <a:ext cx="635000" cy="107722"/>
            </a:xfrm>
            <a:prstGeom prst="rect">
              <a:avLst/>
            </a:prstGeom>
            <a:solidFill>
              <a:schemeClr val="bg1"/>
            </a:solidFill>
          </p:spPr>
          <p:txBody>
            <a:bodyPr wrap="square" lIns="0" tIns="0" rIns="0" bIns="0" rtlCol="0">
              <a:spAutoFit/>
            </a:bodyPr>
            <a:lstStyle/>
            <a:p>
              <a:r>
                <a:rPr lang="en-US" sz="700" dirty="0" smtClean="0">
                  <a:solidFill>
                    <a:schemeClr val="tx1">
                      <a:lumMod val="50000"/>
                      <a:lumOff val="50000"/>
                    </a:schemeClr>
                  </a:solidFill>
                </a:rPr>
                <a:t>DB Remote-1</a:t>
              </a:r>
              <a:endParaRPr lang="en-US" sz="700" dirty="0">
                <a:solidFill>
                  <a:schemeClr val="tx1">
                    <a:lumMod val="50000"/>
                    <a:lumOff val="50000"/>
                  </a:schemeClr>
                </a:solidFill>
              </a:endParaRPr>
            </a:p>
          </p:txBody>
        </p:sp>
        <p:sp>
          <p:nvSpPr>
            <p:cNvPr id="7" name="TextBox 6"/>
            <p:cNvSpPr txBox="1"/>
            <p:nvPr/>
          </p:nvSpPr>
          <p:spPr>
            <a:xfrm>
              <a:off x="8447074" y="2247900"/>
              <a:ext cx="635000" cy="107722"/>
            </a:xfrm>
            <a:prstGeom prst="rect">
              <a:avLst/>
            </a:prstGeom>
            <a:solidFill>
              <a:schemeClr val="bg1"/>
            </a:solidFill>
          </p:spPr>
          <p:txBody>
            <a:bodyPr wrap="square" lIns="0" tIns="0" rIns="0" bIns="0" rtlCol="0">
              <a:spAutoFit/>
            </a:bodyPr>
            <a:lstStyle/>
            <a:p>
              <a:r>
                <a:rPr lang="en-US" sz="700" smtClean="0">
                  <a:solidFill>
                    <a:schemeClr val="tx1">
                      <a:lumMod val="50000"/>
                      <a:lumOff val="50000"/>
                    </a:schemeClr>
                  </a:solidFill>
                </a:rPr>
                <a:t>DB Remote-2</a:t>
              </a:r>
              <a:endParaRPr lang="en-US" sz="700" dirty="0">
                <a:solidFill>
                  <a:schemeClr val="tx1">
                    <a:lumMod val="50000"/>
                    <a:lumOff val="50000"/>
                  </a:schemeClr>
                </a:solidFill>
              </a:endParaRPr>
            </a:p>
          </p:txBody>
        </p:sp>
        <p:sp>
          <p:nvSpPr>
            <p:cNvPr id="8" name="TextBox 7"/>
            <p:cNvSpPr txBox="1"/>
            <p:nvPr/>
          </p:nvSpPr>
          <p:spPr>
            <a:xfrm>
              <a:off x="9220447" y="2247900"/>
              <a:ext cx="635000" cy="107722"/>
            </a:xfrm>
            <a:prstGeom prst="rect">
              <a:avLst/>
            </a:prstGeom>
            <a:solidFill>
              <a:schemeClr val="bg1"/>
            </a:solidFill>
          </p:spPr>
          <p:txBody>
            <a:bodyPr wrap="square" lIns="0" tIns="0" rIns="0" bIns="0" rtlCol="0">
              <a:spAutoFit/>
            </a:bodyPr>
            <a:lstStyle/>
            <a:p>
              <a:r>
                <a:rPr lang="en-US" sz="700" smtClean="0">
                  <a:solidFill>
                    <a:schemeClr val="tx1">
                      <a:lumMod val="50000"/>
                      <a:lumOff val="50000"/>
                    </a:schemeClr>
                  </a:solidFill>
                </a:rPr>
                <a:t>RT for DB Local</a:t>
              </a:r>
              <a:endParaRPr lang="en-US" sz="700" dirty="0">
                <a:solidFill>
                  <a:schemeClr val="tx1">
                    <a:lumMod val="50000"/>
                    <a:lumOff val="50000"/>
                  </a:schemeClr>
                </a:solidFill>
              </a:endParaRPr>
            </a:p>
          </p:txBody>
        </p:sp>
        <p:sp>
          <p:nvSpPr>
            <p:cNvPr id="9" name="TextBox 8"/>
            <p:cNvSpPr txBox="1"/>
            <p:nvPr/>
          </p:nvSpPr>
          <p:spPr>
            <a:xfrm>
              <a:off x="10055235" y="2247900"/>
              <a:ext cx="753792" cy="107722"/>
            </a:xfrm>
            <a:prstGeom prst="rect">
              <a:avLst/>
            </a:prstGeom>
            <a:solidFill>
              <a:schemeClr val="bg1"/>
            </a:solidFill>
          </p:spPr>
          <p:txBody>
            <a:bodyPr wrap="square" lIns="0" tIns="0" rIns="0" bIns="0" rtlCol="0">
              <a:spAutoFit/>
            </a:bodyPr>
            <a:lstStyle/>
            <a:p>
              <a:r>
                <a:rPr lang="en-US" sz="700" dirty="0" smtClean="0">
                  <a:solidFill>
                    <a:schemeClr val="tx1">
                      <a:lumMod val="50000"/>
                      <a:lumOff val="50000"/>
                    </a:schemeClr>
                  </a:solidFill>
                </a:rPr>
                <a:t>RT for </a:t>
              </a:r>
              <a:r>
                <a:rPr lang="en-US" sz="700" smtClean="0">
                  <a:solidFill>
                    <a:schemeClr val="tx1">
                      <a:lumMod val="50000"/>
                      <a:lumOff val="50000"/>
                    </a:schemeClr>
                  </a:solidFill>
                </a:rPr>
                <a:t>DB Remote-1</a:t>
              </a:r>
              <a:endParaRPr lang="en-US" sz="700" dirty="0">
                <a:solidFill>
                  <a:schemeClr val="tx1">
                    <a:lumMod val="50000"/>
                    <a:lumOff val="50000"/>
                  </a:schemeClr>
                </a:solidFill>
              </a:endParaRPr>
            </a:p>
          </p:txBody>
        </p:sp>
        <p:sp>
          <p:nvSpPr>
            <p:cNvPr id="10" name="TextBox 9"/>
            <p:cNvSpPr txBox="1"/>
            <p:nvPr/>
          </p:nvSpPr>
          <p:spPr>
            <a:xfrm>
              <a:off x="10977567" y="2247900"/>
              <a:ext cx="753792" cy="107722"/>
            </a:xfrm>
            <a:prstGeom prst="rect">
              <a:avLst/>
            </a:prstGeom>
            <a:solidFill>
              <a:schemeClr val="bg1"/>
            </a:solidFill>
          </p:spPr>
          <p:txBody>
            <a:bodyPr wrap="square" lIns="0" tIns="0" rIns="0" bIns="0" rtlCol="0">
              <a:spAutoFit/>
            </a:bodyPr>
            <a:lstStyle/>
            <a:p>
              <a:r>
                <a:rPr lang="en-US" sz="700" dirty="0" smtClean="0">
                  <a:solidFill>
                    <a:schemeClr val="tx1">
                      <a:lumMod val="50000"/>
                      <a:lumOff val="50000"/>
                    </a:schemeClr>
                  </a:solidFill>
                </a:rPr>
                <a:t>RT for DB Remote-2</a:t>
              </a:r>
              <a:endParaRPr lang="en-US" sz="700" dirty="0">
                <a:solidFill>
                  <a:schemeClr val="tx1">
                    <a:lumMod val="50000"/>
                    <a:lumOff val="50000"/>
                  </a:schemeClr>
                </a:solidFill>
              </a:endParaRPr>
            </a:p>
          </p:txBody>
        </p:sp>
      </p:grpSp>
    </p:spTree>
    <p:extLst>
      <p:ext uri="{BB962C8B-B14F-4D97-AF65-F5344CB8AC3E}">
        <p14:creationId xmlns:p14="http://schemas.microsoft.com/office/powerpoint/2010/main" val="1559190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VPN Service performance</a:t>
            </a:r>
            <a:endParaRPr lang="en-US" dirty="0"/>
          </a:p>
        </p:txBody>
      </p:sp>
      <p:sp>
        <p:nvSpPr>
          <p:cNvPr id="3" name="Content Placeholder 2"/>
          <p:cNvSpPr>
            <a:spLocks noGrp="1"/>
          </p:cNvSpPr>
          <p:nvPr>
            <p:ph idx="1"/>
          </p:nvPr>
        </p:nvSpPr>
        <p:spPr>
          <a:xfrm>
            <a:off x="6147674" y="5201226"/>
            <a:ext cx="5752225" cy="1134261"/>
          </a:xfrm>
        </p:spPr>
        <p:txBody>
          <a:bodyPr/>
          <a:lstStyle/>
          <a:p>
            <a:r>
              <a:rPr lang="en-US" sz="1400" dirty="0" smtClean="0"/>
              <a:t>While </a:t>
            </a:r>
            <a:r>
              <a:rPr lang="en-US" sz="1400" dirty="0"/>
              <a:t>working on Data centric workloads, for a better scalability with VPN service, tune the JDBC pools correctly</a:t>
            </a:r>
          </a:p>
        </p:txBody>
      </p:sp>
      <p:pic>
        <p:nvPicPr>
          <p:cNvPr id="4" name="Picture 3"/>
          <p:cNvPicPr>
            <a:picLocks noChangeAspect="1"/>
          </p:cNvPicPr>
          <p:nvPr/>
        </p:nvPicPr>
        <p:blipFill>
          <a:blip r:embed="rId2"/>
          <a:stretch>
            <a:fillRect/>
          </a:stretch>
        </p:blipFill>
        <p:spPr>
          <a:xfrm>
            <a:off x="6147675" y="1761674"/>
            <a:ext cx="5752225" cy="3231858"/>
          </a:xfrm>
          <a:prstGeom prst="rect">
            <a:avLst/>
          </a:prstGeom>
        </p:spPr>
      </p:pic>
      <p:pic>
        <p:nvPicPr>
          <p:cNvPr id="5" name="Picture 4"/>
          <p:cNvPicPr>
            <a:picLocks noChangeAspect="1"/>
          </p:cNvPicPr>
          <p:nvPr/>
        </p:nvPicPr>
        <p:blipFill>
          <a:blip r:embed="rId3"/>
          <a:stretch>
            <a:fillRect/>
          </a:stretch>
        </p:blipFill>
        <p:spPr>
          <a:xfrm>
            <a:off x="383804" y="1761674"/>
            <a:ext cx="5440976" cy="3231858"/>
          </a:xfrm>
          <a:prstGeom prst="rect">
            <a:avLst/>
          </a:prstGeom>
        </p:spPr>
      </p:pic>
      <p:sp>
        <p:nvSpPr>
          <p:cNvPr id="7" name="Content Placeholder 2"/>
          <p:cNvSpPr txBox="1">
            <a:spLocks/>
          </p:cNvSpPr>
          <p:nvPr/>
        </p:nvSpPr>
        <p:spPr bwMode="auto">
          <a:xfrm>
            <a:off x="383804" y="5189434"/>
            <a:ext cx="5517408" cy="113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400" dirty="0"/>
              <a:t>Performance and scalability of </a:t>
            </a:r>
            <a:r>
              <a:rPr lang="en-US" sz="1400" dirty="0" err="1"/>
              <a:t>Bluemix</a:t>
            </a:r>
            <a:r>
              <a:rPr lang="en-US" sz="1400" dirty="0"/>
              <a:t> VPN Service used for Hybrid Cloud on </a:t>
            </a:r>
            <a:r>
              <a:rPr lang="en-US" sz="1400" dirty="0" err="1"/>
              <a:t>Bluemix</a:t>
            </a:r>
            <a:r>
              <a:rPr lang="en-US" sz="1400" dirty="0"/>
              <a:t> Containers with data centric </a:t>
            </a:r>
            <a:r>
              <a:rPr lang="en-US" sz="1400" dirty="0" smtClean="0"/>
              <a:t>workloads</a:t>
            </a:r>
          </a:p>
          <a:p>
            <a:pPr eaLnBrk="1" hangingPunct="1"/>
            <a:r>
              <a:rPr lang="en-US" sz="1400" dirty="0" smtClean="0"/>
              <a:t>Cloud </a:t>
            </a:r>
            <a:r>
              <a:rPr lang="en-US" sz="1400" dirty="0"/>
              <a:t>scale Java application accessing remote DB Service through VPN Service performs similar to a Direct access scenario as the VPN service overhead is very small</a:t>
            </a:r>
          </a:p>
        </p:txBody>
      </p:sp>
    </p:spTree>
    <p:extLst>
      <p:ext uri="{BB962C8B-B14F-4D97-AF65-F5344CB8AC3E}">
        <p14:creationId xmlns:p14="http://schemas.microsoft.com/office/powerpoint/2010/main" val="8142159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9" y="709214"/>
            <a:ext cx="11645900" cy="904875"/>
          </a:xfrm>
        </p:spPr>
        <p:txBody>
          <a:bodyPr/>
          <a:lstStyle/>
          <a:p>
            <a:r>
              <a:rPr lang="en-US" dirty="0"/>
              <a:t>Secure Gateway </a:t>
            </a:r>
            <a:r>
              <a:rPr lang="en-US" dirty="0" smtClean="0"/>
              <a:t>performance </a:t>
            </a:r>
            <a:r>
              <a:rPr lang="en-US" dirty="0"/>
              <a:t>and </a:t>
            </a:r>
            <a:r>
              <a:rPr lang="en-US" dirty="0" smtClean="0"/>
              <a:t>scalability</a:t>
            </a:r>
            <a:endParaRPr lang="en-US" dirty="0"/>
          </a:p>
        </p:txBody>
      </p:sp>
      <p:sp>
        <p:nvSpPr>
          <p:cNvPr id="3" name="Content Placeholder 2"/>
          <p:cNvSpPr>
            <a:spLocks noGrp="1"/>
          </p:cNvSpPr>
          <p:nvPr>
            <p:ph idx="1"/>
          </p:nvPr>
        </p:nvSpPr>
        <p:spPr>
          <a:xfrm>
            <a:off x="253998" y="1596712"/>
            <a:ext cx="7381836" cy="2167362"/>
          </a:xfrm>
        </p:spPr>
        <p:txBody>
          <a:bodyPr/>
          <a:lstStyle/>
          <a:p>
            <a:r>
              <a:rPr lang="en-US" sz="1400" dirty="0"/>
              <a:t>Secure Gateway is used to access on premise services</a:t>
            </a:r>
          </a:p>
          <a:p>
            <a:r>
              <a:rPr lang="en-US" sz="1400" dirty="0"/>
              <a:t>Public Secure Gateway Service has a throttle mechanism that controls the rate of traffic</a:t>
            </a:r>
          </a:p>
          <a:p>
            <a:r>
              <a:rPr lang="en-US" sz="1400" dirty="0"/>
              <a:t>Parallelizing the traffic between SW Server and Client will Improve Performance</a:t>
            </a:r>
          </a:p>
          <a:p>
            <a:r>
              <a:rPr lang="en-US" sz="1400" dirty="0"/>
              <a:t>The </a:t>
            </a:r>
            <a:r>
              <a:rPr lang="en-US" sz="1400" dirty="0" smtClean="0"/>
              <a:t>data </a:t>
            </a:r>
            <a:r>
              <a:rPr lang="en-US" sz="1400" dirty="0"/>
              <a:t>traffic determines the overhead of Secure Gateway</a:t>
            </a:r>
          </a:p>
        </p:txBody>
      </p:sp>
      <p:pic>
        <p:nvPicPr>
          <p:cNvPr id="40" name="Picture 39"/>
          <p:cNvPicPr>
            <a:picLocks noChangeAspect="1"/>
          </p:cNvPicPr>
          <p:nvPr/>
        </p:nvPicPr>
        <p:blipFill>
          <a:blip r:embed="rId2">
            <a:clrChange>
              <a:clrFrom>
                <a:srgbClr val="FFFFFF"/>
              </a:clrFrom>
              <a:clrTo>
                <a:srgbClr val="FFFFFF">
                  <a:alpha val="0"/>
                </a:srgbClr>
              </a:clrTo>
            </a:clrChange>
          </a:blip>
          <a:stretch>
            <a:fillRect/>
          </a:stretch>
        </p:blipFill>
        <p:spPr>
          <a:xfrm>
            <a:off x="6469467" y="1480073"/>
            <a:ext cx="5287928" cy="2233111"/>
          </a:xfrm>
          <a:prstGeom prst="rect">
            <a:avLst/>
          </a:prstGeom>
        </p:spPr>
      </p:pic>
      <p:pic>
        <p:nvPicPr>
          <p:cNvPr id="43" name="Picture 42"/>
          <p:cNvPicPr>
            <a:picLocks noChangeAspect="1"/>
          </p:cNvPicPr>
          <p:nvPr/>
        </p:nvPicPr>
        <p:blipFill>
          <a:blip r:embed="rId3"/>
          <a:stretch>
            <a:fillRect/>
          </a:stretch>
        </p:blipFill>
        <p:spPr>
          <a:xfrm>
            <a:off x="590064" y="3490984"/>
            <a:ext cx="3751119" cy="2522181"/>
          </a:xfrm>
          <a:prstGeom prst="rect">
            <a:avLst/>
          </a:prstGeom>
        </p:spPr>
      </p:pic>
      <p:pic>
        <p:nvPicPr>
          <p:cNvPr id="44" name="Picture 43"/>
          <p:cNvPicPr>
            <a:picLocks noChangeAspect="1"/>
          </p:cNvPicPr>
          <p:nvPr/>
        </p:nvPicPr>
        <p:blipFill>
          <a:blip r:embed="rId4"/>
          <a:stretch>
            <a:fillRect/>
          </a:stretch>
        </p:blipFill>
        <p:spPr>
          <a:xfrm>
            <a:off x="4444481" y="3490984"/>
            <a:ext cx="3698841" cy="2522181"/>
          </a:xfrm>
          <a:prstGeom prst="rect">
            <a:avLst/>
          </a:prstGeom>
        </p:spPr>
      </p:pic>
      <p:sp>
        <p:nvSpPr>
          <p:cNvPr id="45" name="Content Placeholder 2"/>
          <p:cNvSpPr txBox="1">
            <a:spLocks/>
          </p:cNvSpPr>
          <p:nvPr/>
        </p:nvSpPr>
        <p:spPr bwMode="auto">
          <a:xfrm>
            <a:off x="586506" y="6065414"/>
            <a:ext cx="3349250" cy="47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200" dirty="0"/>
              <a:t>Secure Gateway Service Performance on </a:t>
            </a:r>
            <a:r>
              <a:rPr lang="en-US" sz="1200" dirty="0" err="1"/>
              <a:t>Bluemix</a:t>
            </a:r>
            <a:r>
              <a:rPr lang="en-US" sz="1200" dirty="0"/>
              <a:t> </a:t>
            </a:r>
            <a:r>
              <a:rPr lang="en-US" sz="1200" dirty="0" smtClean="0"/>
              <a:t>(</a:t>
            </a:r>
            <a:r>
              <a:rPr lang="en-US" sz="1200" dirty="0"/>
              <a:t>Lighter Data Traffic)</a:t>
            </a:r>
          </a:p>
        </p:txBody>
      </p:sp>
      <p:sp>
        <p:nvSpPr>
          <p:cNvPr id="46" name="Content Placeholder 2"/>
          <p:cNvSpPr txBox="1">
            <a:spLocks/>
          </p:cNvSpPr>
          <p:nvPr/>
        </p:nvSpPr>
        <p:spPr bwMode="auto">
          <a:xfrm>
            <a:off x="4444481" y="6065414"/>
            <a:ext cx="3647122" cy="47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200" dirty="0"/>
              <a:t>Secure Gateway Service Performance on </a:t>
            </a:r>
            <a:r>
              <a:rPr lang="en-US" sz="1200" dirty="0" err="1"/>
              <a:t>Bluemix</a:t>
            </a:r>
            <a:r>
              <a:rPr lang="en-US" sz="1200" dirty="0"/>
              <a:t> (Data Intensive)</a:t>
            </a:r>
          </a:p>
        </p:txBody>
      </p:sp>
    </p:spTree>
    <p:extLst>
      <p:ext uri="{BB962C8B-B14F-4D97-AF65-F5344CB8AC3E}">
        <p14:creationId xmlns:p14="http://schemas.microsoft.com/office/powerpoint/2010/main" val="4187182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481" y="659555"/>
            <a:ext cx="3010165" cy="2003128"/>
          </a:xfrm>
          <a:prstGeom prst="rect">
            <a:avLst/>
          </a:prstGeom>
        </p:spPr>
      </p:pic>
      <p:sp>
        <p:nvSpPr>
          <p:cNvPr id="5" name="Rectangle 4"/>
          <p:cNvSpPr/>
          <p:nvPr/>
        </p:nvSpPr>
        <p:spPr>
          <a:xfrm>
            <a:off x="1740132" y="3063997"/>
            <a:ext cx="8881534" cy="954107"/>
          </a:xfrm>
          <a:prstGeom prst="rect">
            <a:avLst/>
          </a:prstGeom>
        </p:spPr>
        <p:txBody>
          <a:bodyPr wrap="square">
            <a:spAutoFit/>
          </a:bodyPr>
          <a:lstStyle/>
          <a:p>
            <a:pPr algn="ctr"/>
            <a:r>
              <a:rPr lang="en-US" altLang="en-US" sz="2800" dirty="0"/>
              <a:t>Please </a:t>
            </a:r>
            <a:r>
              <a:rPr lang="en-US" altLang="en-US" sz="2800" dirty="0" smtClean="0"/>
              <a:t>give us your </a:t>
            </a:r>
            <a:r>
              <a:rPr lang="en-US" altLang="en-US" sz="2800" dirty="0"/>
              <a:t>valuable </a:t>
            </a:r>
            <a:r>
              <a:rPr lang="en-US" altLang="en-US" sz="2800" dirty="0" smtClean="0"/>
              <a:t>feedback </a:t>
            </a:r>
            <a:endParaRPr lang="en-US" altLang="en-US" sz="2800" dirty="0">
              <a:hlinkClick r:id="rId3"/>
            </a:endParaRPr>
          </a:p>
          <a:p>
            <a:pPr algn="ctr"/>
            <a:r>
              <a:rPr lang="en-US" altLang="en-US" sz="2800" dirty="0" smtClean="0">
                <a:hlinkClick r:id="rId4"/>
              </a:rPr>
              <a:t>http</a:t>
            </a:r>
            <a:r>
              <a:rPr lang="en-US" altLang="en-US" sz="2800" dirty="0">
                <a:hlinkClick r:id="rId4"/>
              </a:rPr>
              <a:t>://</a:t>
            </a:r>
            <a:r>
              <a:rPr lang="en-US" sz="2800" dirty="0" smtClean="0">
                <a:hlinkClick r:id="rId4"/>
              </a:rPr>
              <a:t>ibm.biz/devconnect17</a:t>
            </a:r>
            <a:endParaRPr lang="en-US" sz="2800" dirty="0"/>
          </a:p>
        </p:txBody>
      </p:sp>
      <p:pic>
        <p:nvPicPr>
          <p:cNvPr id="6" name="Picture 5"/>
          <p:cNvPicPr>
            <a:picLocks noChangeAspect="1"/>
          </p:cNvPicPr>
          <p:nvPr/>
        </p:nvPicPr>
        <p:blipFill>
          <a:blip r:embed="rId5"/>
          <a:stretch>
            <a:fillRect/>
          </a:stretch>
        </p:blipFill>
        <p:spPr>
          <a:xfrm>
            <a:off x="6180899" y="912017"/>
            <a:ext cx="4269317" cy="149820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2934" y="4124790"/>
            <a:ext cx="2333030" cy="2333030"/>
          </a:xfrm>
          <a:prstGeom prst="rect">
            <a:avLst/>
          </a:prstGeom>
        </p:spPr>
      </p:pic>
    </p:spTree>
    <p:extLst>
      <p:ext uri="{BB962C8B-B14F-4D97-AF65-F5344CB8AC3E}">
        <p14:creationId xmlns:p14="http://schemas.microsoft.com/office/powerpoint/2010/main" val="19191860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99" y="2954108"/>
            <a:ext cx="1054099" cy="1054099"/>
          </a:xfrm>
          <a:prstGeom prst="rect">
            <a:avLst/>
          </a:prstGeom>
        </p:spPr>
      </p:pic>
      <p:sp>
        <p:nvSpPr>
          <p:cNvPr id="21" name="Title 20"/>
          <p:cNvSpPr>
            <a:spLocks noGrp="1"/>
          </p:cNvSpPr>
          <p:nvPr>
            <p:ph type="title"/>
          </p:nvPr>
        </p:nvSpPr>
        <p:spPr>
          <a:xfrm>
            <a:off x="347130" y="138641"/>
            <a:ext cx="11645900" cy="904875"/>
          </a:xfrm>
        </p:spPr>
        <p:txBody>
          <a:bodyPr/>
          <a:lstStyle/>
          <a:p>
            <a:pPr algn="ctr"/>
            <a:r>
              <a:rPr lang="en-US" dirty="0" smtClean="0"/>
              <a:t>Stay Connected </a:t>
            </a:r>
            <a:r>
              <a:rPr lang="en-US" smtClean="0"/>
              <a:t>and continue coding !</a:t>
            </a:r>
            <a:endParaRPr lang="en-US"/>
          </a:p>
        </p:txBody>
      </p:sp>
      <p:pic>
        <p:nvPicPr>
          <p:cNvPr id="10" name="Content Placeholder 9"/>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04797" y="1282170"/>
            <a:ext cx="1323975" cy="1323975"/>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999" y="4937625"/>
            <a:ext cx="1054099" cy="982133"/>
          </a:xfrm>
          <a:prstGeom prst="rect">
            <a:avLst/>
          </a:prstGeom>
        </p:spPr>
      </p:pic>
      <p:sp>
        <p:nvSpPr>
          <p:cNvPr id="16" name="Rectangle 15"/>
          <p:cNvSpPr/>
          <p:nvPr/>
        </p:nvSpPr>
        <p:spPr>
          <a:xfrm>
            <a:off x="1998133" y="1528562"/>
            <a:ext cx="4622799" cy="707886"/>
          </a:xfrm>
          <a:prstGeom prst="rect">
            <a:avLst/>
          </a:prstGeom>
        </p:spPr>
        <p:txBody>
          <a:bodyPr wrap="square">
            <a:spAutoFit/>
          </a:bodyPr>
          <a:lstStyle/>
          <a:p>
            <a:r>
              <a:rPr lang="en-US" altLang="en-US" sz="2000" dirty="0" smtClean="0"/>
              <a:t>Code &amp; instructions available here </a:t>
            </a:r>
            <a:r>
              <a:rPr lang="en-US" altLang="en-US" sz="2000" dirty="0">
                <a:hlinkClick r:id="rId5"/>
              </a:rPr>
              <a:t>https://</a:t>
            </a:r>
            <a:r>
              <a:rPr lang="en-US" altLang="en-US" sz="2000" dirty="0" smtClean="0">
                <a:hlinkClick r:id="rId5"/>
              </a:rPr>
              <a:t>github.com/IBMDevConnect17</a:t>
            </a:r>
            <a:r>
              <a:rPr lang="en-US" altLang="en-US" sz="2000" dirty="0" smtClean="0"/>
              <a:t> </a:t>
            </a:r>
            <a:endParaRPr lang="en-US" altLang="en-US" dirty="0"/>
          </a:p>
        </p:txBody>
      </p:sp>
      <p:sp>
        <p:nvSpPr>
          <p:cNvPr id="17" name="Rectangle 16"/>
          <p:cNvSpPr/>
          <p:nvPr/>
        </p:nvSpPr>
        <p:spPr>
          <a:xfrm>
            <a:off x="1957431" y="2913131"/>
            <a:ext cx="4260975" cy="1508105"/>
          </a:xfrm>
          <a:prstGeom prst="rect">
            <a:avLst/>
          </a:prstGeom>
        </p:spPr>
        <p:txBody>
          <a:bodyPr wrap="none">
            <a:spAutoFit/>
          </a:bodyPr>
          <a:lstStyle/>
          <a:p>
            <a:r>
              <a:rPr lang="en-US" altLang="en-US" sz="2000" dirty="0" smtClean="0"/>
              <a:t>Join </a:t>
            </a:r>
            <a:r>
              <a:rPr lang="en-US" altLang="en-US" sz="2000" dirty="0" err="1" smtClean="0"/>
              <a:t>developerWorks</a:t>
            </a:r>
            <a:r>
              <a:rPr lang="en-US" altLang="en-US" sz="2000" dirty="0" smtClean="0"/>
              <a:t> India Community </a:t>
            </a:r>
            <a:endParaRPr lang="en-US" altLang="en-US" sz="2000" dirty="0">
              <a:hlinkClick r:id="rId6"/>
            </a:endParaRPr>
          </a:p>
          <a:p>
            <a:r>
              <a:rPr lang="en-US" altLang="en-US" dirty="0" smtClean="0">
                <a:hlinkClick r:id="rId7"/>
              </a:rPr>
              <a:t>https</a:t>
            </a:r>
            <a:r>
              <a:rPr lang="en-US" altLang="en-US" dirty="0">
                <a:hlinkClick r:id="rId7"/>
              </a:rPr>
              <a:t>://</a:t>
            </a:r>
            <a:r>
              <a:rPr lang="en-US" altLang="en-US" dirty="0" smtClean="0">
                <a:hlinkClick r:id="rId7"/>
              </a:rPr>
              <a:t>developer.ibm.com/in/</a:t>
            </a:r>
            <a:endParaRPr lang="en-US" altLang="en-US" dirty="0" smtClean="0"/>
          </a:p>
          <a:p>
            <a:endParaRPr lang="en-US" altLang="en-US" dirty="0"/>
          </a:p>
          <a:p>
            <a:r>
              <a:rPr lang="en-US" altLang="en-US" dirty="0" smtClean="0"/>
              <a:t>Check out the cool developer journeys</a:t>
            </a:r>
            <a:endParaRPr lang="en-US" altLang="en-US" dirty="0"/>
          </a:p>
          <a:p>
            <a:r>
              <a:rPr lang="en-US" altLang="en-US" dirty="0">
                <a:hlinkClick r:id="rId8"/>
              </a:rPr>
              <a:t>https://developer.ibm.com/code</a:t>
            </a:r>
            <a:r>
              <a:rPr lang="en-US" altLang="en-US" dirty="0" smtClean="0">
                <a:hlinkClick r:id="rId8"/>
              </a:rPr>
              <a:t>/</a:t>
            </a:r>
            <a:r>
              <a:rPr lang="en-US" altLang="en-US" dirty="0" smtClean="0"/>
              <a:t> </a:t>
            </a:r>
            <a:endParaRPr lang="en-US" altLang="en-US" dirty="0"/>
          </a:p>
        </p:txBody>
      </p:sp>
      <p:sp>
        <p:nvSpPr>
          <p:cNvPr id="18" name="Rectangle 17"/>
          <p:cNvSpPr/>
          <p:nvPr/>
        </p:nvSpPr>
        <p:spPr>
          <a:xfrm>
            <a:off x="1957431" y="4881183"/>
            <a:ext cx="3425087" cy="1815882"/>
          </a:xfrm>
          <a:prstGeom prst="rect">
            <a:avLst/>
          </a:prstGeom>
        </p:spPr>
        <p:txBody>
          <a:bodyPr wrap="square">
            <a:spAutoFit/>
          </a:bodyPr>
          <a:lstStyle/>
          <a:p>
            <a:r>
              <a:rPr lang="en-US" altLang="en-US" sz="2000" dirty="0"/>
              <a:t>Join our Slack team </a:t>
            </a:r>
            <a:r>
              <a:rPr lang="en-US" altLang="en-US" sz="2000" dirty="0" smtClean="0"/>
              <a:t>and stay in touch with the experts</a:t>
            </a:r>
          </a:p>
          <a:p>
            <a:r>
              <a:rPr lang="en-US" dirty="0">
                <a:hlinkClick r:id="rId9"/>
              </a:rPr>
              <a:t>https://</a:t>
            </a:r>
            <a:r>
              <a:rPr lang="en-US" dirty="0" smtClean="0">
                <a:hlinkClick r:id="rId9"/>
              </a:rPr>
              <a:t>ibmdevconnect.slack.com</a:t>
            </a:r>
            <a:r>
              <a:rPr lang="en-US" dirty="0" smtClean="0"/>
              <a:t>  </a:t>
            </a:r>
            <a:endParaRPr lang="en-US" dirty="0"/>
          </a:p>
          <a:p>
            <a:r>
              <a:rPr lang="en-US" dirty="0"/>
              <a:t>Send in your request to  - </a:t>
            </a:r>
            <a:r>
              <a:rPr lang="en-US" dirty="0">
                <a:hlinkClick r:id="rId10"/>
              </a:rPr>
              <a:t>http://</a:t>
            </a:r>
            <a:r>
              <a:rPr lang="en-US" dirty="0" smtClean="0">
                <a:hlinkClick r:id="rId10"/>
              </a:rPr>
              <a:t>ibm.biz/slackrequest</a:t>
            </a:r>
            <a:r>
              <a:rPr lang="en-US" dirty="0" smtClean="0"/>
              <a:t> </a:t>
            </a:r>
            <a:endParaRPr lang="en-US" dirty="0"/>
          </a:p>
          <a:p>
            <a:endParaRPr lang="en-US" dirty="0"/>
          </a:p>
        </p:txBody>
      </p:sp>
      <p:sp>
        <p:nvSpPr>
          <p:cNvPr id="19" name="Rectangle 18"/>
          <p:cNvSpPr/>
          <p:nvPr/>
        </p:nvSpPr>
        <p:spPr>
          <a:xfrm>
            <a:off x="6728055" y="2614494"/>
            <a:ext cx="5264976" cy="3447098"/>
          </a:xfrm>
          <a:prstGeom prst="rect">
            <a:avLst/>
          </a:prstGeom>
        </p:spPr>
        <p:txBody>
          <a:bodyPr wrap="square">
            <a:spAutoFit/>
          </a:bodyPr>
          <a:lstStyle/>
          <a:p>
            <a:r>
              <a:rPr lang="en-US" altLang="en-US" sz="2000" b="1" dirty="0" smtClean="0"/>
              <a:t>Join</a:t>
            </a:r>
            <a:r>
              <a:rPr lang="en-US" altLang="en-US" sz="2000" dirty="0" smtClean="0"/>
              <a:t> our </a:t>
            </a:r>
            <a:r>
              <a:rPr lang="en-US" altLang="en-US" sz="2000" dirty="0"/>
              <a:t>Meetup </a:t>
            </a:r>
            <a:r>
              <a:rPr lang="en-US" altLang="en-US" sz="2000" dirty="0" smtClean="0"/>
              <a:t>groups</a:t>
            </a:r>
          </a:p>
          <a:p>
            <a:r>
              <a:rPr lang="en-US" altLang="en-US" sz="2000" dirty="0" smtClean="0"/>
              <a:t>Mumbai </a:t>
            </a:r>
            <a:r>
              <a:rPr lang="en-US" altLang="en-US" sz="2000" dirty="0"/>
              <a:t>:	  </a:t>
            </a:r>
            <a:r>
              <a:rPr lang="en-US" altLang="en-US" sz="2000" dirty="0">
                <a:hlinkClick r:id="rId11"/>
              </a:rPr>
              <a:t>https://www.meetup.com/Cloud-Mumbai-Meetup</a:t>
            </a:r>
            <a:r>
              <a:rPr lang="en-US" altLang="en-US" sz="2000" dirty="0" smtClean="0">
                <a:hlinkClick r:id="rId11"/>
              </a:rPr>
              <a:t>/</a:t>
            </a:r>
            <a:r>
              <a:rPr lang="en-US" altLang="en-US" sz="2000" dirty="0" smtClean="0"/>
              <a:t> </a:t>
            </a:r>
            <a:endParaRPr lang="en-US" altLang="en-US" sz="2000" dirty="0"/>
          </a:p>
          <a:p>
            <a:r>
              <a:rPr lang="en-US" altLang="en-US" sz="2000" dirty="0"/>
              <a:t>Hyderabad: </a:t>
            </a:r>
            <a:r>
              <a:rPr lang="en-US" altLang="en-US" sz="2000" dirty="0">
                <a:hlinkClick r:id="rId12"/>
              </a:rPr>
              <a:t>https://</a:t>
            </a:r>
            <a:r>
              <a:rPr lang="en-US" altLang="en-US" sz="2000" dirty="0" smtClean="0">
                <a:hlinkClick r:id="rId12"/>
              </a:rPr>
              <a:t>www.meetup.com/Hyderabad-Cognitive-with-Cloud</a:t>
            </a:r>
            <a:r>
              <a:rPr lang="en-US" altLang="en-US" sz="2000" dirty="0" smtClean="0"/>
              <a:t> </a:t>
            </a:r>
            <a:endParaRPr lang="en-US" altLang="en-US" sz="2000" dirty="0"/>
          </a:p>
          <a:p>
            <a:r>
              <a:rPr lang="en-US" altLang="en-US" sz="2000" dirty="0"/>
              <a:t>Bangalore : </a:t>
            </a:r>
            <a:r>
              <a:rPr lang="en-US" altLang="en-US" sz="2000" dirty="0">
                <a:hlinkClick r:id="rId13"/>
              </a:rPr>
              <a:t>https://</a:t>
            </a:r>
            <a:r>
              <a:rPr lang="en-US" altLang="en-US" sz="2000" dirty="0" smtClean="0">
                <a:hlinkClick r:id="rId13"/>
              </a:rPr>
              <a:t>www.meetup.com/IBMDevConnect-Bangalore</a:t>
            </a:r>
            <a:r>
              <a:rPr lang="en-US" altLang="en-US" sz="2000" dirty="0" smtClean="0"/>
              <a:t> </a:t>
            </a:r>
            <a:endParaRPr lang="en-US" altLang="en-US" sz="2000" dirty="0"/>
          </a:p>
          <a:p>
            <a:endParaRPr lang="en-US" altLang="en-US" sz="2000" dirty="0" smtClean="0"/>
          </a:p>
        </p:txBody>
      </p:sp>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08950" y="1831617"/>
            <a:ext cx="1878950" cy="669626"/>
          </a:xfrm>
          <a:prstGeom prst="rect">
            <a:avLst/>
          </a:prstGeom>
        </p:spPr>
      </p:pic>
    </p:spTree>
    <p:extLst>
      <p:ext uri="{BB962C8B-B14F-4D97-AF65-F5344CB8AC3E}">
        <p14:creationId xmlns:p14="http://schemas.microsoft.com/office/powerpoint/2010/main" val="5548585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4A8A213-8E92-D94A-82D7-8578C89CAF17}" type="slidenum">
              <a:rPr lang="en-US" smtClean="0"/>
              <a:pPr/>
              <a:t>26</a:t>
            </a:fld>
            <a:endParaRPr lang="en-US" dirty="0"/>
          </a:p>
        </p:txBody>
      </p:sp>
      <p:sp>
        <p:nvSpPr>
          <p:cNvPr id="3" name="Date Placeholder 2"/>
          <p:cNvSpPr>
            <a:spLocks noGrp="1"/>
          </p:cNvSpPr>
          <p:nvPr>
            <p:ph type="dt" sz="half" idx="2"/>
          </p:nvPr>
        </p:nvSpPr>
        <p:spPr/>
        <p:txBody>
          <a:bodyPr/>
          <a:lstStyle/>
          <a:p>
            <a:fld id="{008ACA69-844B-4EF1-96F0-0DDC6F61D2E1}" type="datetime1">
              <a:rPr lang="en-US" smtClean="0"/>
              <a:t>6/26/17</a:t>
            </a:fld>
            <a:endParaRPr lang="en-US" dirty="0"/>
          </a:p>
        </p:txBody>
      </p:sp>
      <p:sp>
        <p:nvSpPr>
          <p:cNvPr id="6" name="Text Placeholder 5"/>
          <p:cNvSpPr>
            <a:spLocks noGrp="1"/>
          </p:cNvSpPr>
          <p:nvPr>
            <p:ph type="body" sz="quarter" idx="11"/>
          </p:nvPr>
        </p:nvSpPr>
        <p:spPr>
          <a:xfrm>
            <a:off x="275030" y="675770"/>
            <a:ext cx="5027020" cy="618691"/>
          </a:xfrm>
        </p:spPr>
        <p:txBody>
          <a:bodyPr/>
          <a:lstStyle/>
          <a:p>
            <a:r>
              <a:rPr lang="en-US" dirty="0"/>
              <a:t>Notices and disclaimers</a:t>
            </a:r>
          </a:p>
          <a:p>
            <a:endParaRPr lang="en-US" dirty="0"/>
          </a:p>
        </p:txBody>
      </p:sp>
      <p:sp>
        <p:nvSpPr>
          <p:cNvPr id="7" name="Text Placeholder 6"/>
          <p:cNvSpPr>
            <a:spLocks noGrp="1"/>
          </p:cNvSpPr>
          <p:nvPr>
            <p:ph type="body" sz="quarter" idx="13"/>
          </p:nvPr>
        </p:nvSpPr>
        <p:spPr>
          <a:xfrm>
            <a:off x="266701" y="1121940"/>
            <a:ext cx="10909300" cy="4616579"/>
          </a:xfrm>
        </p:spPr>
        <p:txBody>
          <a:bodyPr/>
          <a:lstStyle/>
          <a:p>
            <a:r>
              <a:rPr lang="en-US" sz="1200" dirty="0"/>
              <a:t>Copyright © 2017 by International Business Machines Corporation (IBM). No part of this document may be reproduced or transmitted in any form without written permission from IBM.</a:t>
            </a:r>
          </a:p>
          <a:p>
            <a:r>
              <a:rPr lang="en-US" sz="1200" b="1" dirty="0"/>
              <a:t>U.S. Government Users Restricted Rights — use, duplication or disclosure restricted by GSA ADP Schedule Contract with IBM.</a:t>
            </a:r>
          </a:p>
          <a:p>
            <a:r>
              <a:rPr lang="en-US" sz="12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2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200" dirty="0"/>
              <a:t>IBM products and services are warranted according to the terms and conditions of the agreements under which they are provided.</a:t>
            </a:r>
          </a:p>
          <a:p>
            <a:r>
              <a:rPr lang="en-US" sz="1200" dirty="0"/>
              <a:t>IBM products are manufactured from new parts or new and used parts. </a:t>
            </a:r>
            <a:br>
              <a:rPr lang="en-US" sz="1200" dirty="0"/>
            </a:br>
            <a:r>
              <a:rPr lang="en-US" sz="1200" dirty="0"/>
              <a:t>In some cases, a product may not be new and may have been previously installed. Regardless, our warranty terms apply.”</a:t>
            </a:r>
          </a:p>
          <a:p>
            <a:r>
              <a:rPr lang="en-US" sz="1200" b="1" dirty="0"/>
              <a:t>Any statements regarding IBM's future direction, intent or product plans are subject to change or withdrawal without notice.</a:t>
            </a:r>
          </a:p>
          <a:p>
            <a:r>
              <a:rPr lang="en-US" sz="1200" dirty="0"/>
              <a:t>Performance data contained herein was generally obtained in a controlled, isolated environments. Customer examples are presented </a:t>
            </a:r>
            <a:br>
              <a:rPr lang="en-US" sz="1200" dirty="0"/>
            </a:br>
            <a:r>
              <a:rPr lang="en-US" sz="1200" dirty="0"/>
              <a:t>as illustrations of how those customers have used IBM products and </a:t>
            </a:r>
            <a:br>
              <a:rPr lang="en-US" sz="1200" dirty="0"/>
            </a:br>
            <a:r>
              <a:rPr lang="en-US" sz="1200" dirty="0"/>
              <a:t>the results they may have achieved. Actual performance, cost, savings or other results in other operating environments may vary. </a:t>
            </a:r>
          </a:p>
          <a:p>
            <a:r>
              <a:rPr lang="en-US" sz="1200" dirty="0"/>
              <a:t>References in this document to IBM products, programs, or services does not imply that IBM intends to make such products, programs or services available in all countries in which IBM operates or does business. </a:t>
            </a:r>
          </a:p>
          <a:p>
            <a:r>
              <a:rPr lang="en-US" sz="1200" dirty="0"/>
              <a:t>Workshops, sessions and associated materials may have been prepared  by independent session speakers, and do not necessarily reflect the </a:t>
            </a:r>
            <a:br>
              <a:rPr lang="en-US" sz="1200" dirty="0"/>
            </a:br>
            <a:r>
              <a:rPr lang="en-US" sz="1200" dirty="0"/>
              <a:t>views of IBM. All materials and discussions are provided for informational purposes only, and are neither intended to, nor shall constitute legal or other guidance or advice to any individual participant or their specific situation.</a:t>
            </a:r>
          </a:p>
          <a:p>
            <a:r>
              <a:rPr lang="en-US" sz="12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a:t>
            </a:r>
            <a:br>
              <a:rPr lang="en-US" sz="1200" dirty="0"/>
            </a:br>
            <a:r>
              <a:rPr lang="en-US" sz="1200" dirty="0"/>
              <a:t> the customer may need to take to comply with such laws. IBM does not provide legal advice or represent or warrant that its services or products will ensure that the customer is in compliance with any law.</a:t>
            </a:r>
          </a:p>
          <a:p>
            <a:endParaRPr lang="en-US" sz="1200" b="1" dirty="0"/>
          </a:p>
          <a:p>
            <a:endParaRPr lang="en-US" sz="1200" dirty="0"/>
          </a:p>
          <a:p>
            <a:endParaRPr lang="en-US" sz="1200" dirty="0"/>
          </a:p>
        </p:txBody>
      </p:sp>
    </p:spTree>
    <p:extLst>
      <p:ext uri="{BB962C8B-B14F-4D97-AF65-F5344CB8AC3E}">
        <p14:creationId xmlns:p14="http://schemas.microsoft.com/office/powerpoint/2010/main" val="8412318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4A8A213-8E92-D94A-82D7-8578C89CAF17}" type="slidenum">
              <a:rPr lang="en-US" smtClean="0"/>
              <a:pPr/>
              <a:t>27</a:t>
            </a:fld>
            <a:endParaRPr lang="en-US" dirty="0"/>
          </a:p>
        </p:txBody>
      </p:sp>
      <p:sp>
        <p:nvSpPr>
          <p:cNvPr id="3" name="Date Placeholder 2"/>
          <p:cNvSpPr>
            <a:spLocks noGrp="1"/>
          </p:cNvSpPr>
          <p:nvPr>
            <p:ph type="dt" sz="half" idx="2"/>
          </p:nvPr>
        </p:nvSpPr>
        <p:spPr/>
        <p:txBody>
          <a:bodyPr/>
          <a:lstStyle/>
          <a:p>
            <a:fld id="{842A9339-1109-4BB5-A128-9544EFDA846B}" type="datetime1">
              <a:rPr lang="en-US" smtClean="0"/>
              <a:t>6/26/17</a:t>
            </a:fld>
            <a:endParaRPr lang="en-US" dirty="0"/>
          </a:p>
        </p:txBody>
      </p:sp>
      <p:sp>
        <p:nvSpPr>
          <p:cNvPr id="4" name="Text Placeholder 3"/>
          <p:cNvSpPr>
            <a:spLocks noGrp="1"/>
          </p:cNvSpPr>
          <p:nvPr>
            <p:ph type="body" sz="quarter" idx="11"/>
          </p:nvPr>
        </p:nvSpPr>
        <p:spPr>
          <a:xfrm>
            <a:off x="266701" y="794302"/>
            <a:ext cx="5027020" cy="938542"/>
          </a:xfrm>
        </p:spPr>
        <p:txBody>
          <a:bodyPr/>
          <a:lstStyle/>
          <a:p>
            <a:r>
              <a:rPr lang="en-US" dirty="0"/>
              <a:t>Notices and disclaimers continued</a:t>
            </a:r>
          </a:p>
        </p:txBody>
      </p:sp>
      <p:sp>
        <p:nvSpPr>
          <p:cNvPr id="5" name="Text Placeholder 4"/>
          <p:cNvSpPr>
            <a:spLocks noGrp="1"/>
          </p:cNvSpPr>
          <p:nvPr>
            <p:ph type="body" sz="quarter" idx="13"/>
          </p:nvPr>
        </p:nvSpPr>
        <p:spPr>
          <a:xfrm>
            <a:off x="266701" y="1545272"/>
            <a:ext cx="10909300" cy="3026728"/>
          </a:xfrm>
        </p:spPr>
        <p:txBody>
          <a:bodyPr spcCol="822960"/>
          <a:lstStyle/>
          <a:p>
            <a:r>
              <a:rPr lang="en-US" sz="1200" dirty="0"/>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 </a:t>
            </a:r>
            <a:r>
              <a:rPr lang="en-US" sz="1200" b="1" dirty="0"/>
              <a:t>IBM expressly disclaims all warranties, expressed or implied, including but not limited to, the implied warranties of merchantability and fitness for a particular</a:t>
            </a:r>
            <a:r>
              <a:rPr lang="en-US" sz="1200" dirty="0"/>
              <a:t>, </a:t>
            </a:r>
            <a:r>
              <a:rPr lang="en-US" sz="1200" b="1" dirty="0"/>
              <a:t>purpose.</a:t>
            </a:r>
            <a:endParaRPr lang="en-US" sz="1200" dirty="0"/>
          </a:p>
          <a:p>
            <a:r>
              <a:rPr lang="en-US" sz="1200" dirty="0"/>
              <a:t>The provision of the information contained herein is not intended to, and does not, grant any right or license under any IBM patents, copyrights, trademarks or other intellectual property right.</a:t>
            </a:r>
          </a:p>
          <a:p>
            <a:r>
              <a:rPr lang="en-US" sz="1200" dirty="0"/>
              <a:t>IBM, the IBM logo, ibm.com, Aspera</a:t>
            </a:r>
            <a:r>
              <a:rPr lang="en-US" sz="1200" baseline="30000" dirty="0"/>
              <a:t>®</a:t>
            </a:r>
            <a:r>
              <a:rPr lang="en-US" sz="1200" dirty="0"/>
              <a:t>, Bluemix, Blueworks Live, CICS, Clearcase, Cognos</a:t>
            </a:r>
            <a:r>
              <a:rPr lang="en-US" sz="1200" baseline="30000" dirty="0"/>
              <a:t>®</a:t>
            </a:r>
            <a:r>
              <a:rPr lang="en-US" sz="1200" dirty="0"/>
              <a:t>, DOORS</a:t>
            </a:r>
            <a:r>
              <a:rPr lang="en-US" sz="1200" baseline="30000" dirty="0"/>
              <a:t>®</a:t>
            </a:r>
            <a:r>
              <a:rPr lang="en-US" sz="1200" dirty="0"/>
              <a:t>, Emptoris</a:t>
            </a:r>
            <a:r>
              <a:rPr lang="en-US" sz="1200" baseline="30000" dirty="0"/>
              <a:t>®</a:t>
            </a:r>
            <a:r>
              <a:rPr lang="en-US" sz="1200" dirty="0"/>
              <a:t>, Enterprise Document Management System™, FASP</a:t>
            </a:r>
            <a:r>
              <a:rPr lang="en-US" sz="1200" baseline="30000" dirty="0"/>
              <a:t>®</a:t>
            </a:r>
            <a:r>
              <a:rPr lang="en-US" sz="1200" dirty="0"/>
              <a:t>, FileNet</a:t>
            </a:r>
            <a:r>
              <a:rPr lang="en-US" sz="1200" baseline="30000" dirty="0"/>
              <a:t>®</a:t>
            </a:r>
            <a:r>
              <a:rPr lang="en-US" sz="1200" dirty="0"/>
              <a:t>, Global Business Services</a:t>
            </a:r>
            <a:r>
              <a:rPr lang="en-US" sz="1200" baseline="30000" dirty="0"/>
              <a:t>®</a:t>
            </a:r>
            <a:r>
              <a:rPr lang="en-US" sz="1200" dirty="0"/>
              <a:t>,</a:t>
            </a:r>
            <a:br>
              <a:rPr lang="en-US" sz="1200" dirty="0"/>
            </a:br>
            <a:r>
              <a:rPr lang="en-US" sz="1200" dirty="0"/>
              <a:t>Global Technology Services</a:t>
            </a:r>
            <a:r>
              <a:rPr lang="en-US" sz="1200" baseline="30000" dirty="0"/>
              <a:t>®</a:t>
            </a:r>
            <a:r>
              <a:rPr lang="en-US" sz="1200" dirty="0"/>
              <a:t>, IBM ExperienceOne™, IBM SmartCloud</a:t>
            </a:r>
            <a:r>
              <a:rPr lang="en-US" sz="1200" baseline="30000" dirty="0"/>
              <a:t>®</a:t>
            </a:r>
            <a:r>
              <a:rPr lang="en-US" sz="1200" dirty="0"/>
              <a:t>, IBM Social Business</a:t>
            </a:r>
            <a:r>
              <a:rPr lang="en-US" sz="1200" baseline="30000" dirty="0"/>
              <a:t>®</a:t>
            </a:r>
            <a:r>
              <a:rPr lang="en-US" sz="1200" dirty="0"/>
              <a:t>, Information on Demand, ILOG, Maximo</a:t>
            </a:r>
            <a:r>
              <a:rPr lang="en-US" sz="1200" baseline="30000" dirty="0"/>
              <a:t>®</a:t>
            </a:r>
            <a:r>
              <a:rPr lang="en-US" sz="1200" dirty="0"/>
              <a:t>, MQIntegrator</a:t>
            </a:r>
            <a:r>
              <a:rPr lang="en-US" sz="1200" baseline="30000" dirty="0"/>
              <a:t>®</a:t>
            </a:r>
            <a:r>
              <a:rPr lang="en-US" sz="1200" dirty="0"/>
              <a:t>, MQSeries</a:t>
            </a:r>
            <a:r>
              <a:rPr lang="en-US" sz="1200" baseline="30000" dirty="0"/>
              <a:t>®</a:t>
            </a:r>
            <a:r>
              <a:rPr lang="en-US" sz="1200" dirty="0"/>
              <a:t>, Netcool</a:t>
            </a:r>
            <a:r>
              <a:rPr lang="en-US" sz="1200" baseline="30000" dirty="0"/>
              <a:t>®</a:t>
            </a:r>
            <a:r>
              <a:rPr lang="en-US" sz="1200" dirty="0"/>
              <a:t>, OMEGAMON, OpenPower, PureAnalytics™, PureApplication</a:t>
            </a:r>
            <a:r>
              <a:rPr lang="en-US" sz="1200" baseline="30000" dirty="0"/>
              <a:t>®</a:t>
            </a:r>
            <a:r>
              <a:rPr lang="en-US" sz="1200" dirty="0"/>
              <a:t>, pureCluster™, PureCoverage</a:t>
            </a:r>
            <a:r>
              <a:rPr lang="en-US" sz="1200" baseline="30000" dirty="0"/>
              <a:t>®</a:t>
            </a:r>
            <a:r>
              <a:rPr lang="en-US" sz="1200" dirty="0"/>
              <a:t>, PureData</a:t>
            </a:r>
            <a:r>
              <a:rPr lang="en-US" sz="1200" baseline="30000" dirty="0"/>
              <a:t>®</a:t>
            </a:r>
            <a:r>
              <a:rPr lang="en-US" sz="1200" dirty="0"/>
              <a:t>, PureExperience</a:t>
            </a:r>
            <a:r>
              <a:rPr lang="en-US" sz="1200" baseline="30000" dirty="0"/>
              <a:t>®</a:t>
            </a:r>
            <a:r>
              <a:rPr lang="en-US" sz="1200" dirty="0"/>
              <a:t>, PureFlex</a:t>
            </a:r>
            <a:r>
              <a:rPr lang="en-US" sz="1200" baseline="30000" dirty="0"/>
              <a:t>®</a:t>
            </a:r>
            <a:r>
              <a:rPr lang="en-US" sz="1200" dirty="0"/>
              <a:t>, pureQuery</a:t>
            </a:r>
            <a:r>
              <a:rPr lang="en-US" sz="1200" baseline="30000" dirty="0"/>
              <a:t>®</a:t>
            </a:r>
            <a:r>
              <a:rPr lang="en-US" sz="1200" dirty="0"/>
              <a:t>, pureScale</a:t>
            </a:r>
            <a:r>
              <a:rPr lang="en-US" sz="1200" baseline="30000" dirty="0"/>
              <a:t>®</a:t>
            </a:r>
            <a:r>
              <a:rPr lang="en-US" sz="1200" dirty="0"/>
              <a:t>, PureSystems</a:t>
            </a:r>
            <a:r>
              <a:rPr lang="en-US" sz="1200" baseline="30000" dirty="0"/>
              <a:t>®</a:t>
            </a:r>
            <a:r>
              <a:rPr lang="en-US" sz="1200" dirty="0"/>
              <a:t>, QRadar</a:t>
            </a:r>
            <a:r>
              <a:rPr lang="en-US" sz="1200" baseline="30000" dirty="0"/>
              <a:t>®</a:t>
            </a:r>
            <a:r>
              <a:rPr lang="en-US" sz="1200" dirty="0"/>
              <a:t>, Rational</a:t>
            </a:r>
            <a:r>
              <a:rPr lang="en-US" sz="1200" baseline="30000" dirty="0"/>
              <a:t>®</a:t>
            </a:r>
            <a:r>
              <a:rPr lang="en-US" sz="1200" dirty="0"/>
              <a:t>, Rhapsody</a:t>
            </a:r>
            <a:r>
              <a:rPr lang="en-US" sz="1200" baseline="30000" dirty="0"/>
              <a:t>®</a:t>
            </a:r>
            <a:r>
              <a:rPr lang="en-US" sz="1200" dirty="0"/>
              <a:t>, Smarter Commerce</a:t>
            </a:r>
            <a:r>
              <a:rPr lang="en-US" sz="1200" baseline="30000" dirty="0"/>
              <a:t>®</a:t>
            </a:r>
            <a:r>
              <a:rPr lang="en-US" sz="1200" dirty="0"/>
              <a:t>, SoDA, SPSS, Sterling Commerce</a:t>
            </a:r>
            <a:r>
              <a:rPr lang="en-US" sz="1200" baseline="30000" dirty="0"/>
              <a:t>®</a:t>
            </a:r>
            <a:r>
              <a:rPr lang="en-US" sz="1200" dirty="0"/>
              <a:t>, StoredIQ, Tealeaf</a:t>
            </a:r>
            <a:r>
              <a:rPr lang="en-US" sz="1200" baseline="30000" dirty="0"/>
              <a:t>®</a:t>
            </a:r>
            <a:r>
              <a:rPr lang="en-US" sz="1200" dirty="0"/>
              <a:t>, Tivoli</a:t>
            </a:r>
            <a:r>
              <a:rPr lang="en-US" sz="1200" baseline="30000" dirty="0"/>
              <a:t>®</a:t>
            </a:r>
            <a:r>
              <a:rPr lang="en-US" sz="1200" dirty="0"/>
              <a:t> Trusteer</a:t>
            </a:r>
            <a:r>
              <a:rPr lang="en-US" sz="1200" baseline="30000" dirty="0"/>
              <a:t>®</a:t>
            </a:r>
            <a:r>
              <a:rPr lang="en-US" sz="1200" dirty="0"/>
              <a:t>, Unica</a:t>
            </a:r>
            <a:r>
              <a:rPr lang="en-US" sz="1200" baseline="30000" dirty="0"/>
              <a:t>®</a:t>
            </a:r>
            <a:r>
              <a:rPr lang="en-US" sz="1200" dirty="0"/>
              <a:t>, urban{code}</a:t>
            </a:r>
            <a:r>
              <a:rPr lang="en-US" sz="1200" baseline="30000" dirty="0"/>
              <a:t>®</a:t>
            </a:r>
            <a:r>
              <a:rPr lang="en-US" sz="1200" dirty="0"/>
              <a:t>, Watson, WebSphere</a:t>
            </a:r>
            <a:r>
              <a:rPr lang="en-US" sz="1200" baseline="30000" dirty="0"/>
              <a:t>®</a:t>
            </a:r>
            <a:r>
              <a:rPr lang="en-US" sz="1200" dirty="0"/>
              <a:t>, Worklight</a:t>
            </a:r>
            <a:r>
              <a:rPr lang="en-US" sz="1200" baseline="30000" dirty="0"/>
              <a:t>®</a:t>
            </a:r>
            <a:r>
              <a:rPr lang="en-US" sz="1200" dirty="0"/>
              <a:t>, X-Force</a:t>
            </a:r>
            <a:r>
              <a:rPr lang="en-US" sz="1200" baseline="30000" dirty="0"/>
              <a:t>®</a:t>
            </a:r>
            <a:r>
              <a:rPr lang="en-US" sz="1200" dirty="0"/>
              <a:t> and System z</a:t>
            </a:r>
            <a:r>
              <a:rPr lang="en-US" sz="1200" baseline="30000" dirty="0"/>
              <a:t>®</a:t>
            </a:r>
            <a:r>
              <a:rPr lang="en-US" sz="1200" dirty="0"/>
              <a:t>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sz="1200" dirty="0">
                <a:hlinkClick r:id="rId2"/>
              </a:rPr>
              <a:t>: www.ibm.com/legal/copytrade.shtml</a:t>
            </a:r>
            <a:r>
              <a:rPr lang="en-US" sz="1200" dirty="0"/>
              <a:t>.</a:t>
            </a:r>
            <a:endParaRPr lang="en-US" altLang="en-US" sz="1200" dirty="0">
              <a:latin typeface="Arial" panose="020B0604020202020204" pitchFamily="34" charset="0"/>
            </a:endParaRPr>
          </a:p>
        </p:txBody>
      </p:sp>
    </p:spTree>
    <p:extLst>
      <p:ext uri="{BB962C8B-B14F-4D97-AF65-F5344CB8AC3E}">
        <p14:creationId xmlns:p14="http://schemas.microsoft.com/office/powerpoint/2010/main" val="20234777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308" y="2984640"/>
            <a:ext cx="5910592" cy="769441"/>
          </a:xfrm>
          <a:prstGeom prst="rect">
            <a:avLst/>
          </a:prstGeom>
          <a:noFill/>
        </p:spPr>
        <p:txBody>
          <a:bodyPr wrap="none" rtlCol="0">
            <a:spAutoFit/>
          </a:bodyPr>
          <a:lstStyle/>
          <a:p>
            <a:r>
              <a:rPr lang="en-IN" sz="2400" b="1" dirty="0" smtClean="0">
                <a:solidFill>
                  <a:srgbClr val="01B7AA"/>
                </a:solidFill>
                <a:latin typeface="Arial" panose="020B0604020202020204" pitchFamily="34" charset="0"/>
                <a:cs typeface="Arial" panose="020B0604020202020204" pitchFamily="34" charset="0"/>
              </a:rPr>
              <a:t>IBM Cloud Performance and Scalability</a:t>
            </a:r>
          </a:p>
          <a:p>
            <a:r>
              <a:rPr lang="en-IN" sz="2000" dirty="0" smtClean="0">
                <a:solidFill>
                  <a:schemeClr val="tx1">
                    <a:lumMod val="65000"/>
                    <a:lumOff val="35000"/>
                  </a:schemeClr>
                </a:solidFill>
                <a:latin typeface="Arial" panose="020B0604020202020204" pitchFamily="34" charset="0"/>
                <a:cs typeface="Arial" panose="020B0604020202020204" pitchFamily="34" charset="0"/>
              </a:rPr>
              <a:t>Thank You</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TextBox 5"/>
          <p:cNvSpPr txBox="1"/>
          <p:nvPr/>
        </p:nvSpPr>
        <p:spPr>
          <a:xfrm>
            <a:off x="7308332" y="5328697"/>
            <a:ext cx="2853666" cy="800219"/>
          </a:xfrm>
          <a:prstGeom prst="rect">
            <a:avLst/>
          </a:prstGeom>
          <a:noFill/>
        </p:spPr>
        <p:txBody>
          <a:bodyPr wrap="none" rtlCol="0">
            <a:spAutoFit/>
          </a:bodyPr>
          <a:lstStyle/>
          <a:p>
            <a:r>
              <a:rPr lang="en-IN" sz="1800" b="1" dirty="0" smtClean="0">
                <a:solidFill>
                  <a:schemeClr val="tx1">
                    <a:lumMod val="65000"/>
                    <a:lumOff val="35000"/>
                  </a:schemeClr>
                </a:solidFill>
                <a:latin typeface="Arial" panose="020B0604020202020204" pitchFamily="34" charset="0"/>
                <a:cs typeface="Arial" panose="020B0604020202020204" pitchFamily="34" charset="0"/>
              </a:rPr>
              <a:t>Albee </a:t>
            </a:r>
            <a:r>
              <a:rPr lang="en-IN" sz="1800" b="1" dirty="0" err="1" smtClean="0">
                <a:solidFill>
                  <a:schemeClr val="tx1">
                    <a:lumMod val="65000"/>
                    <a:lumOff val="35000"/>
                  </a:schemeClr>
                </a:solidFill>
                <a:latin typeface="Arial" panose="020B0604020202020204" pitchFamily="34" charset="0"/>
                <a:cs typeface="Arial" panose="020B0604020202020204" pitchFamily="34" charset="0"/>
              </a:rPr>
              <a:t>Jhoney</a:t>
            </a:r>
            <a:endParaRPr lang="en-IN" sz="1800" b="1" dirty="0">
              <a:solidFill>
                <a:schemeClr val="tx1">
                  <a:lumMod val="65000"/>
                  <a:lumOff val="35000"/>
                </a:schemeClr>
              </a:solidFill>
              <a:latin typeface="Arial" panose="020B0604020202020204" pitchFamily="34" charset="0"/>
              <a:cs typeface="Arial" panose="020B0604020202020204" pitchFamily="34" charset="0"/>
            </a:endParaRPr>
          </a:p>
          <a:p>
            <a:r>
              <a:rPr lang="en-IN" sz="1400" dirty="0" smtClean="0">
                <a:solidFill>
                  <a:schemeClr val="tx1">
                    <a:lumMod val="65000"/>
                    <a:lumOff val="35000"/>
                  </a:schemeClr>
                </a:solidFill>
                <a:latin typeface="Arial" panose="020B0604020202020204" pitchFamily="34" charset="0"/>
                <a:cs typeface="Arial" panose="020B0604020202020204" pitchFamily="34" charset="0"/>
              </a:rPr>
              <a:t>STSM, Cloud Developer Services</a:t>
            </a:r>
          </a:p>
          <a:p>
            <a:r>
              <a:rPr lang="en-IN" sz="1400" i="1" dirty="0" smtClean="0">
                <a:solidFill>
                  <a:schemeClr val="tx1">
                    <a:lumMod val="65000"/>
                    <a:lumOff val="35000"/>
                  </a:schemeClr>
                </a:solidFill>
                <a:latin typeface="Arial" panose="020B0604020202020204" pitchFamily="34" charset="0"/>
                <a:cs typeface="Arial" panose="020B0604020202020204" pitchFamily="34" charset="0"/>
              </a:rPr>
              <a:t>IBM</a:t>
            </a:r>
            <a:endParaRPr lang="en-IN" sz="1400" i="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9235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Scalability of Network </a:t>
            </a:r>
            <a:r>
              <a:rPr lang="en-US" dirty="0"/>
              <a:t>Intensive Application </a:t>
            </a:r>
            <a:r>
              <a:rPr lang="en-US" dirty="0" smtClean="0"/>
              <a:t>on </a:t>
            </a:r>
            <a:r>
              <a:rPr lang="en-US" dirty="0"/>
              <a:t>IBM </a:t>
            </a:r>
            <a:r>
              <a:rPr lang="en-US" dirty="0" smtClean="0"/>
              <a:t>Bluemix</a:t>
            </a:r>
            <a:br>
              <a:rPr lang="en-US" dirty="0" smtClean="0"/>
            </a:br>
            <a:r>
              <a:rPr lang="en-US" dirty="0" smtClean="0"/>
              <a:t>(Single vs. Multiple instance)</a:t>
            </a:r>
            <a:endParaRPr lang="en-US" dirty="0"/>
          </a:p>
        </p:txBody>
      </p:sp>
      <p:sp>
        <p:nvSpPr>
          <p:cNvPr id="5" name="Content Placeholder 4"/>
          <p:cNvSpPr>
            <a:spLocks noGrp="1"/>
          </p:cNvSpPr>
          <p:nvPr>
            <p:ph idx="1"/>
          </p:nvPr>
        </p:nvSpPr>
        <p:spPr>
          <a:xfrm>
            <a:off x="254000" y="4826002"/>
            <a:ext cx="11645900" cy="474133"/>
          </a:xfrm>
        </p:spPr>
        <p:txBody>
          <a:bodyPr/>
          <a:lstStyle/>
          <a:p>
            <a:r>
              <a:rPr lang="en-US" sz="1600" dirty="0"/>
              <a:t>Very lightweight network intensive java workloads running in Bluemix Dedicated with Liberty </a:t>
            </a:r>
            <a:r>
              <a:rPr lang="en-US" sz="1600" dirty="0" err="1"/>
              <a:t>Buildpack</a:t>
            </a:r>
            <a:r>
              <a:rPr lang="en-US" sz="1600" dirty="0"/>
              <a:t> </a:t>
            </a:r>
            <a:endParaRPr lang="en-US" sz="1600" dirty="0" smtClean="0"/>
          </a:p>
        </p:txBody>
      </p:sp>
      <p:pic>
        <p:nvPicPr>
          <p:cNvPr id="6" name="Picture 5"/>
          <p:cNvPicPr>
            <a:picLocks noChangeAspect="1"/>
          </p:cNvPicPr>
          <p:nvPr/>
        </p:nvPicPr>
        <p:blipFill>
          <a:blip r:embed="rId2"/>
          <a:stretch>
            <a:fillRect/>
          </a:stretch>
        </p:blipFill>
        <p:spPr>
          <a:xfrm>
            <a:off x="254000" y="1786330"/>
            <a:ext cx="5760282" cy="2957257"/>
          </a:xfrm>
          <a:prstGeom prst="rect">
            <a:avLst/>
          </a:prstGeom>
        </p:spPr>
      </p:pic>
      <p:pic>
        <p:nvPicPr>
          <p:cNvPr id="7" name="Picture 6"/>
          <p:cNvPicPr>
            <a:picLocks noChangeAspect="1"/>
          </p:cNvPicPr>
          <p:nvPr/>
        </p:nvPicPr>
        <p:blipFill>
          <a:blip r:embed="rId3"/>
          <a:stretch>
            <a:fillRect/>
          </a:stretch>
        </p:blipFill>
        <p:spPr>
          <a:xfrm>
            <a:off x="6139900" y="1786329"/>
            <a:ext cx="5760000" cy="2957257"/>
          </a:xfrm>
          <a:prstGeom prst="rect">
            <a:avLst/>
          </a:prstGeom>
        </p:spPr>
      </p:pic>
      <p:sp>
        <p:nvSpPr>
          <p:cNvPr id="8" name="Content Placeholder 4"/>
          <p:cNvSpPr txBox="1">
            <a:spLocks/>
          </p:cNvSpPr>
          <p:nvPr/>
        </p:nvSpPr>
        <p:spPr bwMode="auto">
          <a:xfrm>
            <a:off x="254000" y="5249336"/>
            <a:ext cx="5760282" cy="140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600" dirty="0" smtClean="0"/>
              <a:t>Each instance can support 2827 </a:t>
            </a:r>
            <a:r>
              <a:rPr lang="en-US" sz="1600" dirty="0" err="1" smtClean="0"/>
              <a:t>reqs</a:t>
            </a:r>
            <a:r>
              <a:rPr lang="en-US" sz="1600" dirty="0" smtClean="0"/>
              <a:t>/sec at response time of 35 </a:t>
            </a:r>
            <a:r>
              <a:rPr lang="en-US" sz="1600" dirty="0" err="1" smtClean="0"/>
              <a:t>ms</a:t>
            </a:r>
            <a:endParaRPr lang="en-US" sz="1600" dirty="0" smtClean="0"/>
          </a:p>
          <a:p>
            <a:pPr eaLnBrk="1" hangingPunct="1"/>
            <a:r>
              <a:rPr lang="en-US" sz="1600" dirty="0"/>
              <a:t>‘Knee of the </a:t>
            </a:r>
            <a:r>
              <a:rPr lang="en-US" sz="1600" dirty="0" smtClean="0"/>
              <a:t>curve’ reached by 100 </a:t>
            </a:r>
            <a:r>
              <a:rPr lang="en-US" sz="1600" dirty="0" err="1" smtClean="0"/>
              <a:t>JMeter</a:t>
            </a:r>
            <a:r>
              <a:rPr lang="en-US" sz="1600" dirty="0" smtClean="0"/>
              <a:t> threads, beyond which - its recommended to scale horizontally</a:t>
            </a:r>
            <a:endParaRPr lang="en-US" sz="1600" dirty="0"/>
          </a:p>
        </p:txBody>
      </p:sp>
      <p:sp>
        <p:nvSpPr>
          <p:cNvPr id="9" name="Content Placeholder 4"/>
          <p:cNvSpPr txBox="1">
            <a:spLocks/>
          </p:cNvSpPr>
          <p:nvPr/>
        </p:nvSpPr>
        <p:spPr bwMode="auto">
          <a:xfrm>
            <a:off x="6139618" y="5249336"/>
            <a:ext cx="5760282" cy="140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600" dirty="0"/>
              <a:t>After </a:t>
            </a:r>
            <a:r>
              <a:rPr lang="en-US" sz="1600" dirty="0" smtClean="0"/>
              <a:t>saturating at 100 </a:t>
            </a:r>
            <a:r>
              <a:rPr lang="en-US" sz="1600" dirty="0"/>
              <a:t>concurrent </a:t>
            </a:r>
            <a:r>
              <a:rPr lang="en-US" sz="1600" dirty="0" err="1"/>
              <a:t>JMeter</a:t>
            </a:r>
            <a:r>
              <a:rPr lang="en-US" sz="1600" dirty="0"/>
              <a:t> </a:t>
            </a:r>
            <a:r>
              <a:rPr lang="en-US" sz="1600" dirty="0" smtClean="0"/>
              <a:t>threads, </a:t>
            </a:r>
            <a:br>
              <a:rPr lang="en-US" sz="1600" dirty="0" smtClean="0"/>
            </a:br>
            <a:r>
              <a:rPr lang="en-US" sz="1600" dirty="0" smtClean="0"/>
              <a:t>doubling </a:t>
            </a:r>
            <a:r>
              <a:rPr lang="en-US" sz="1600" dirty="0"/>
              <a:t>the load only increased the response time without much change in throughput </a:t>
            </a:r>
          </a:p>
          <a:p>
            <a:pPr eaLnBrk="1" hangingPunct="1"/>
            <a:r>
              <a:rPr lang="en-US" sz="1600" dirty="0"/>
              <a:t>By spreading the load to 4-8 instances, the response time dropped with increased throughput</a:t>
            </a:r>
          </a:p>
        </p:txBody>
      </p:sp>
    </p:spTree>
    <p:extLst>
      <p:ext uri="{BB962C8B-B14F-4D97-AF65-F5344CB8AC3E}">
        <p14:creationId xmlns:p14="http://schemas.microsoft.com/office/powerpoint/2010/main" val="2116292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Performance</a:t>
            </a:r>
            <a:endParaRPr lang="en-US" dirty="0"/>
          </a:p>
        </p:txBody>
      </p:sp>
      <p:sp>
        <p:nvSpPr>
          <p:cNvPr id="3" name="Content Placeholder 2"/>
          <p:cNvSpPr>
            <a:spLocks noGrp="1"/>
          </p:cNvSpPr>
          <p:nvPr>
            <p:ph idx="1"/>
          </p:nvPr>
        </p:nvSpPr>
        <p:spPr>
          <a:xfrm>
            <a:off x="254001" y="1755778"/>
            <a:ext cx="3997366" cy="4556125"/>
          </a:xfrm>
        </p:spPr>
        <p:txBody>
          <a:bodyPr/>
          <a:lstStyle/>
          <a:p>
            <a:pPr>
              <a:lnSpc>
                <a:spcPct val="100000"/>
              </a:lnSpc>
            </a:pPr>
            <a:r>
              <a:rPr lang="en-US" sz="1600" dirty="0"/>
              <a:t>What </a:t>
            </a:r>
            <a:r>
              <a:rPr lang="en-US" sz="1600" dirty="0" smtClean="0"/>
              <a:t>performance </a:t>
            </a:r>
            <a:r>
              <a:rPr lang="en-US" sz="1600" dirty="0"/>
              <a:t>means for </a:t>
            </a:r>
            <a:r>
              <a:rPr lang="en-US" sz="1600" dirty="0" smtClean="0"/>
              <a:t>Cloud </a:t>
            </a:r>
            <a:r>
              <a:rPr lang="en-US" sz="1600" dirty="0"/>
              <a:t>Platform </a:t>
            </a:r>
            <a:r>
              <a:rPr lang="en-US" sz="1600" dirty="0" smtClean="0"/>
              <a:t>Consumer ?</a:t>
            </a:r>
            <a:endParaRPr lang="en-US" sz="1600" dirty="0"/>
          </a:p>
          <a:p>
            <a:pPr lvl="1">
              <a:lnSpc>
                <a:spcPct val="100000"/>
              </a:lnSpc>
            </a:pPr>
            <a:r>
              <a:rPr lang="en-US" sz="1400" dirty="0" smtClean="0"/>
              <a:t>Unlimited </a:t>
            </a:r>
            <a:r>
              <a:rPr lang="en-US" sz="1400" dirty="0"/>
              <a:t>Scalability</a:t>
            </a:r>
          </a:p>
          <a:p>
            <a:pPr lvl="1">
              <a:lnSpc>
                <a:spcPct val="100000"/>
              </a:lnSpc>
            </a:pPr>
            <a:r>
              <a:rPr lang="en-US" sz="1400" dirty="0"/>
              <a:t>Guarantee SLAs at peak load</a:t>
            </a:r>
          </a:p>
          <a:p>
            <a:pPr>
              <a:lnSpc>
                <a:spcPct val="100000"/>
              </a:lnSpc>
            </a:pPr>
            <a:endParaRPr lang="en-US" sz="1600" dirty="0" smtClean="0"/>
          </a:p>
          <a:p>
            <a:pPr>
              <a:lnSpc>
                <a:spcPct val="100000"/>
              </a:lnSpc>
            </a:pPr>
            <a:endParaRPr lang="en-US" sz="1600" dirty="0" smtClean="0"/>
          </a:p>
          <a:p>
            <a:pPr>
              <a:lnSpc>
                <a:spcPct val="100000"/>
              </a:lnSpc>
            </a:pPr>
            <a:r>
              <a:rPr lang="en-US" sz="1600" dirty="0" smtClean="0"/>
              <a:t>What performance </a:t>
            </a:r>
            <a:r>
              <a:rPr lang="en-US" sz="1600" dirty="0"/>
              <a:t>means for </a:t>
            </a:r>
            <a:r>
              <a:rPr lang="en-US" sz="1600" dirty="0" smtClean="0"/>
              <a:t>Cloud </a:t>
            </a:r>
            <a:r>
              <a:rPr lang="en-US" sz="1600" dirty="0"/>
              <a:t>Platform </a:t>
            </a:r>
            <a:r>
              <a:rPr lang="en-US" sz="1600" dirty="0" smtClean="0"/>
              <a:t>Provider ?</a:t>
            </a:r>
            <a:endParaRPr lang="en-US" sz="1600" dirty="0"/>
          </a:p>
          <a:p>
            <a:pPr lvl="1">
              <a:lnSpc>
                <a:spcPct val="100000"/>
              </a:lnSpc>
            </a:pPr>
            <a:r>
              <a:rPr lang="en-US" sz="1400" dirty="0"/>
              <a:t>Support more customers per Zone</a:t>
            </a:r>
          </a:p>
          <a:p>
            <a:pPr lvl="1">
              <a:lnSpc>
                <a:spcPct val="100000"/>
              </a:lnSpc>
            </a:pPr>
            <a:r>
              <a:rPr lang="en-US" sz="1400" dirty="0"/>
              <a:t>Resolve Integration &amp; Scalability Bottlenecks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3802826" y="1755778"/>
            <a:ext cx="3835730" cy="3867963"/>
          </a:xfrm>
          <a:prstGeom prst="rect">
            <a:avLst/>
          </a:prstGeom>
        </p:spPr>
      </p:pic>
      <p:sp>
        <p:nvSpPr>
          <p:cNvPr id="5" name="Content Placeholder 2"/>
          <p:cNvSpPr txBox="1">
            <a:spLocks/>
          </p:cNvSpPr>
          <p:nvPr/>
        </p:nvSpPr>
        <p:spPr bwMode="auto">
          <a:xfrm>
            <a:off x="7638556" y="1755778"/>
            <a:ext cx="4358162"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t>Performance problems manifests as </a:t>
            </a:r>
          </a:p>
          <a:p>
            <a:pPr lvl="1">
              <a:lnSpc>
                <a:spcPct val="100000"/>
              </a:lnSpc>
            </a:pPr>
            <a:r>
              <a:rPr lang="en-US" sz="1400" dirty="0"/>
              <a:t>User experience issues </a:t>
            </a:r>
            <a:r>
              <a:rPr lang="mr-IN" sz="1400" dirty="0"/>
              <a:t>–</a:t>
            </a:r>
            <a:r>
              <a:rPr lang="en-US" sz="1400" dirty="0"/>
              <a:t> low throughout, high response times, etc.</a:t>
            </a:r>
          </a:p>
          <a:p>
            <a:pPr lvl="1">
              <a:lnSpc>
                <a:spcPct val="100000"/>
              </a:lnSpc>
            </a:pPr>
            <a:r>
              <a:rPr lang="en-US" sz="1400" dirty="0"/>
              <a:t>Capacity issues </a:t>
            </a:r>
            <a:r>
              <a:rPr lang="mr-IN" sz="1400" dirty="0"/>
              <a:t>–</a:t>
            </a:r>
            <a:r>
              <a:rPr lang="en-US" sz="1400" dirty="0"/>
              <a:t> high CPU, high memory consumption, etc.</a:t>
            </a:r>
          </a:p>
          <a:p>
            <a:pPr>
              <a:lnSpc>
                <a:spcPct val="100000"/>
              </a:lnSpc>
            </a:pPr>
            <a:endParaRPr lang="en-US" sz="1600" dirty="0"/>
          </a:p>
          <a:p>
            <a:pPr>
              <a:lnSpc>
                <a:spcPct val="100000"/>
              </a:lnSpc>
            </a:pPr>
            <a:r>
              <a:rPr lang="en-US" sz="1600" dirty="0"/>
              <a:t>Root cause for performance problems are</a:t>
            </a:r>
          </a:p>
          <a:p>
            <a:pPr lvl="1">
              <a:lnSpc>
                <a:spcPct val="100000"/>
              </a:lnSpc>
            </a:pPr>
            <a:r>
              <a:rPr lang="en-US" sz="1400" dirty="0"/>
              <a:t>Application architecture issues</a:t>
            </a:r>
          </a:p>
          <a:p>
            <a:pPr lvl="1">
              <a:lnSpc>
                <a:spcPct val="100000"/>
              </a:lnSpc>
            </a:pPr>
            <a:r>
              <a:rPr lang="en-US" sz="1400" dirty="0"/>
              <a:t>Network bandwidth or latency issues</a:t>
            </a:r>
          </a:p>
          <a:p>
            <a:pPr lvl="1">
              <a:lnSpc>
                <a:spcPct val="100000"/>
              </a:lnSpc>
            </a:pPr>
            <a:r>
              <a:rPr lang="en-US" sz="1400" dirty="0"/>
              <a:t>Insufficient computational resources</a:t>
            </a:r>
          </a:p>
          <a:p>
            <a:pPr lvl="1">
              <a:lnSpc>
                <a:spcPct val="100000"/>
              </a:lnSpc>
            </a:pPr>
            <a:r>
              <a:rPr lang="en-US" sz="1400" dirty="0"/>
              <a:t>Application or platform tuning issues</a:t>
            </a:r>
          </a:p>
          <a:p>
            <a:pPr lvl="1">
              <a:lnSpc>
                <a:spcPct val="100000"/>
              </a:lnSpc>
            </a:pPr>
            <a:r>
              <a:rPr lang="en-US" sz="1400" dirty="0"/>
              <a:t>Service integration performance issues</a:t>
            </a:r>
          </a:p>
          <a:p>
            <a:pPr lvl="1">
              <a:lnSpc>
                <a:spcPct val="100000"/>
              </a:lnSpc>
            </a:pPr>
            <a:r>
              <a:rPr lang="en-US" sz="1400" dirty="0"/>
              <a:t>Cloud platform issues like noisy </a:t>
            </a:r>
            <a:r>
              <a:rPr lang="en-US" sz="1400" dirty="0" smtClean="0"/>
              <a:t>neighbors</a:t>
            </a:r>
            <a:endParaRPr lang="en-US" sz="1600" dirty="0"/>
          </a:p>
        </p:txBody>
      </p:sp>
    </p:spTree>
    <p:extLst>
      <p:ext uri="{BB962C8B-B14F-4D97-AF65-F5344CB8AC3E}">
        <p14:creationId xmlns:p14="http://schemas.microsoft.com/office/powerpoint/2010/main" val="22795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of Java Application on IBM Bluemix</a:t>
            </a:r>
            <a:br>
              <a:rPr lang="en-US" dirty="0" smtClean="0"/>
            </a:br>
            <a:r>
              <a:rPr lang="en-US" dirty="0"/>
              <a:t>(Single vs. Multiple instance)</a:t>
            </a:r>
          </a:p>
        </p:txBody>
      </p:sp>
      <p:sp>
        <p:nvSpPr>
          <p:cNvPr id="3" name="Content Placeholder 2"/>
          <p:cNvSpPr>
            <a:spLocks noGrp="1"/>
          </p:cNvSpPr>
          <p:nvPr>
            <p:ph idx="1"/>
          </p:nvPr>
        </p:nvSpPr>
        <p:spPr>
          <a:xfrm>
            <a:off x="254000" y="5858934"/>
            <a:ext cx="5758905" cy="673102"/>
          </a:xfrm>
        </p:spPr>
        <p:txBody>
          <a:bodyPr/>
          <a:lstStyle/>
          <a:p>
            <a:r>
              <a:rPr lang="en-US" sz="1600" dirty="0" smtClean="0"/>
              <a:t>A </a:t>
            </a:r>
            <a:r>
              <a:rPr lang="en-US" sz="1600" dirty="0"/>
              <a:t>single instance of an application can support significant number of transactions at reasonable response time</a:t>
            </a:r>
          </a:p>
          <a:p>
            <a:endParaRPr lang="en-US" sz="1600" dirty="0"/>
          </a:p>
        </p:txBody>
      </p:sp>
      <p:pic>
        <p:nvPicPr>
          <p:cNvPr id="4" name="Picture 3"/>
          <p:cNvPicPr>
            <a:picLocks noChangeAspect="1"/>
          </p:cNvPicPr>
          <p:nvPr/>
        </p:nvPicPr>
        <p:blipFill>
          <a:blip r:embed="rId2"/>
          <a:stretch>
            <a:fillRect/>
          </a:stretch>
        </p:blipFill>
        <p:spPr>
          <a:xfrm>
            <a:off x="6199621" y="2109634"/>
            <a:ext cx="5760000" cy="3630765"/>
          </a:xfrm>
          <a:prstGeom prst="rect">
            <a:avLst/>
          </a:prstGeom>
        </p:spPr>
      </p:pic>
      <p:pic>
        <p:nvPicPr>
          <p:cNvPr id="5" name="Picture 4"/>
          <p:cNvPicPr>
            <a:picLocks noChangeAspect="1"/>
          </p:cNvPicPr>
          <p:nvPr/>
        </p:nvPicPr>
        <p:blipFill>
          <a:blip r:embed="rId3"/>
          <a:stretch>
            <a:fillRect/>
          </a:stretch>
        </p:blipFill>
        <p:spPr>
          <a:xfrm>
            <a:off x="254000" y="2109634"/>
            <a:ext cx="5758905" cy="3630765"/>
          </a:xfrm>
          <a:prstGeom prst="rect">
            <a:avLst/>
          </a:prstGeom>
        </p:spPr>
      </p:pic>
      <p:sp>
        <p:nvSpPr>
          <p:cNvPr id="6" name="Content Placeholder 2"/>
          <p:cNvSpPr txBox="1">
            <a:spLocks/>
          </p:cNvSpPr>
          <p:nvPr/>
        </p:nvSpPr>
        <p:spPr bwMode="auto">
          <a:xfrm>
            <a:off x="6199621" y="5858934"/>
            <a:ext cx="5758905" cy="67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600" dirty="0" smtClean="0"/>
              <a:t>Peak </a:t>
            </a:r>
            <a:r>
              <a:rPr lang="en-US" sz="1600" dirty="0"/>
              <a:t>load can be supported with multiple application instances scaling horizontally</a:t>
            </a:r>
          </a:p>
        </p:txBody>
      </p:sp>
      <p:sp>
        <p:nvSpPr>
          <p:cNvPr id="8" name="Content Placeholder 2"/>
          <p:cNvSpPr txBox="1">
            <a:spLocks/>
          </p:cNvSpPr>
          <p:nvPr/>
        </p:nvSpPr>
        <p:spPr bwMode="auto">
          <a:xfrm>
            <a:off x="254000" y="1748317"/>
            <a:ext cx="11645900" cy="36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600" dirty="0" smtClean="0"/>
              <a:t>Bluemix Dedicated is a high performing Cloud Platform for Java workloads using Liberty </a:t>
            </a:r>
            <a:r>
              <a:rPr lang="en-US" sz="1600" dirty="0" err="1" smtClean="0"/>
              <a:t>Buildpack</a:t>
            </a:r>
            <a:endParaRPr lang="en-US" sz="1600" dirty="0" smtClean="0"/>
          </a:p>
        </p:txBody>
      </p:sp>
    </p:spTree>
    <p:extLst>
      <p:ext uri="{BB962C8B-B14F-4D97-AF65-F5344CB8AC3E}">
        <p14:creationId xmlns:p14="http://schemas.microsoft.com/office/powerpoint/2010/main" val="19063901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of Node Application on IBM Bluemix</a:t>
            </a:r>
            <a:br>
              <a:rPr lang="en-US" dirty="0" smtClean="0"/>
            </a:br>
            <a:r>
              <a:rPr lang="en-US" dirty="0"/>
              <a:t>(Single vs. Multiple instance)</a:t>
            </a:r>
          </a:p>
        </p:txBody>
      </p:sp>
      <p:sp>
        <p:nvSpPr>
          <p:cNvPr id="3" name="Content Placeholder 2"/>
          <p:cNvSpPr>
            <a:spLocks noGrp="1"/>
          </p:cNvSpPr>
          <p:nvPr>
            <p:ph idx="1"/>
          </p:nvPr>
        </p:nvSpPr>
        <p:spPr>
          <a:xfrm>
            <a:off x="254000" y="5808135"/>
            <a:ext cx="5758905" cy="673102"/>
          </a:xfrm>
        </p:spPr>
        <p:txBody>
          <a:bodyPr/>
          <a:lstStyle/>
          <a:p>
            <a:r>
              <a:rPr lang="en-US" sz="1600" dirty="0"/>
              <a:t>Peak load can be supported with multiple application instances scaling horizontally with low response times</a:t>
            </a:r>
          </a:p>
        </p:txBody>
      </p:sp>
      <p:sp>
        <p:nvSpPr>
          <p:cNvPr id="6" name="Content Placeholder 2"/>
          <p:cNvSpPr txBox="1">
            <a:spLocks/>
          </p:cNvSpPr>
          <p:nvPr/>
        </p:nvSpPr>
        <p:spPr bwMode="auto">
          <a:xfrm>
            <a:off x="6199621" y="5808135"/>
            <a:ext cx="5758905" cy="67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600" dirty="0"/>
              <a:t>Compared to Dedicated Bluemix performance, Public Bluemix performance is slightly lower and will be impacted by other tenants using the platform</a:t>
            </a:r>
          </a:p>
        </p:txBody>
      </p:sp>
      <p:sp>
        <p:nvSpPr>
          <p:cNvPr id="8" name="Content Placeholder 2"/>
          <p:cNvSpPr txBox="1">
            <a:spLocks/>
          </p:cNvSpPr>
          <p:nvPr/>
        </p:nvSpPr>
        <p:spPr bwMode="auto">
          <a:xfrm>
            <a:off x="254000" y="1748317"/>
            <a:ext cx="11645900" cy="36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600" dirty="0" smtClean="0"/>
              <a:t>Bluemix Dedicated &amp; Public is a high scalable Cloud Platform for Node workloads using IBM Node Runtime</a:t>
            </a:r>
          </a:p>
        </p:txBody>
      </p:sp>
      <p:pic>
        <p:nvPicPr>
          <p:cNvPr id="9" name="Picture 8"/>
          <p:cNvPicPr>
            <a:picLocks noChangeAspect="1"/>
          </p:cNvPicPr>
          <p:nvPr/>
        </p:nvPicPr>
        <p:blipFill>
          <a:blip r:embed="rId2"/>
          <a:stretch>
            <a:fillRect/>
          </a:stretch>
        </p:blipFill>
        <p:spPr>
          <a:xfrm>
            <a:off x="253999" y="2109634"/>
            <a:ext cx="5758905" cy="3630765"/>
          </a:xfrm>
          <a:prstGeom prst="rect">
            <a:avLst/>
          </a:prstGeom>
        </p:spPr>
      </p:pic>
      <p:pic>
        <p:nvPicPr>
          <p:cNvPr id="10" name="Picture 9"/>
          <p:cNvPicPr>
            <a:picLocks noChangeAspect="1"/>
          </p:cNvPicPr>
          <p:nvPr/>
        </p:nvPicPr>
        <p:blipFill>
          <a:blip r:embed="rId3"/>
          <a:stretch>
            <a:fillRect/>
          </a:stretch>
        </p:blipFill>
        <p:spPr>
          <a:xfrm>
            <a:off x="6233489" y="2109634"/>
            <a:ext cx="5758905" cy="3630765"/>
          </a:xfrm>
          <a:prstGeom prst="rect">
            <a:avLst/>
          </a:prstGeom>
        </p:spPr>
      </p:pic>
    </p:spTree>
    <p:extLst>
      <p:ext uri="{BB962C8B-B14F-4D97-AF65-F5344CB8AC3E}">
        <p14:creationId xmlns:p14="http://schemas.microsoft.com/office/powerpoint/2010/main" val="2428848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smtClean="0"/>
              <a:t>Cloud Data services</a:t>
            </a:r>
            <a:endParaRPr lang="en-US" sz="4800" dirty="0"/>
          </a:p>
        </p:txBody>
      </p:sp>
      <p:sp>
        <p:nvSpPr>
          <p:cNvPr id="5" name="Text Placeholder 4"/>
          <p:cNvSpPr>
            <a:spLocks noGrp="1"/>
          </p:cNvSpPr>
          <p:nvPr>
            <p:ph type="body" idx="1"/>
          </p:nvPr>
        </p:nvSpPr>
        <p:spPr/>
        <p:txBody>
          <a:bodyPr/>
          <a:lstStyle/>
          <a:p>
            <a:r>
              <a:rPr lang="en-US" dirty="0"/>
              <a:t>Selection for </a:t>
            </a:r>
            <a:r>
              <a:rPr lang="en-US" dirty="0" smtClean="0"/>
              <a:t>better performance</a:t>
            </a:r>
            <a:endParaRPr lang="en-US" dirty="0"/>
          </a:p>
        </p:txBody>
      </p:sp>
    </p:spTree>
    <p:extLst>
      <p:ext uri="{BB962C8B-B14F-4D97-AF65-F5344CB8AC3E}">
        <p14:creationId xmlns:p14="http://schemas.microsoft.com/office/powerpoint/2010/main" val="970498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746942" y="2756354"/>
            <a:ext cx="3024696" cy="2460253"/>
          </a:xfrm>
          <a:prstGeom prst="roundRect">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200">
              <a:solidFill>
                <a:schemeClr val="hlink"/>
              </a:solidFill>
              <a:latin typeface="Arial" charset="0"/>
            </a:endParaRPr>
          </a:p>
        </p:txBody>
      </p:sp>
      <p:sp>
        <p:nvSpPr>
          <p:cNvPr id="16" name="Rounded Rectangle 15"/>
          <p:cNvSpPr/>
          <p:nvPr/>
        </p:nvSpPr>
        <p:spPr bwMode="auto">
          <a:xfrm>
            <a:off x="5663951" y="2776497"/>
            <a:ext cx="5540209" cy="2460253"/>
          </a:xfrm>
          <a:prstGeom prst="roundRect">
            <a:avLst/>
          </a:prstGeom>
          <a:solidFill>
            <a:schemeClr val="bg1"/>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pPr>
            <a:endParaRPr lang="en-US" sz="2200">
              <a:solidFill>
                <a:schemeClr val="hlink"/>
              </a:solidFill>
              <a:latin typeface="Arial" charset="0"/>
            </a:endParaRPr>
          </a:p>
        </p:txBody>
      </p:sp>
      <p:sp>
        <p:nvSpPr>
          <p:cNvPr id="3" name="Title 2"/>
          <p:cNvSpPr>
            <a:spLocks noGrp="1"/>
          </p:cNvSpPr>
          <p:nvPr>
            <p:ph type="title"/>
          </p:nvPr>
        </p:nvSpPr>
        <p:spPr/>
        <p:txBody>
          <a:bodyPr/>
          <a:lstStyle/>
          <a:p>
            <a:r>
              <a:rPr lang="en-US" dirty="0"/>
              <a:t>Database Selection shift from Bare Metal to Cloud</a:t>
            </a:r>
          </a:p>
        </p:txBody>
      </p:sp>
      <p:pic>
        <p:nvPicPr>
          <p:cNvPr id="6" name="Picture 5"/>
          <p:cNvPicPr>
            <a:picLocks noChangeAspect="1"/>
          </p:cNvPicPr>
          <p:nvPr/>
        </p:nvPicPr>
        <p:blipFill rotWithShape="1">
          <a:blip r:embed="rId2">
            <a:clrChange>
              <a:clrFrom>
                <a:srgbClr val="EBEFF0"/>
              </a:clrFrom>
              <a:clrTo>
                <a:srgbClr val="EBEFF0">
                  <a:alpha val="0"/>
                </a:srgbClr>
              </a:clrTo>
            </a:clrChange>
          </a:blip>
          <a:srcRect l="2693" t="1505" r="10506" b="4261"/>
          <a:stretch/>
        </p:blipFill>
        <p:spPr>
          <a:xfrm>
            <a:off x="869389" y="3002933"/>
            <a:ext cx="2089035" cy="2014596"/>
          </a:xfrm>
          <a:prstGeom prst="rect">
            <a:avLst/>
          </a:prstGeom>
        </p:spPr>
      </p:pic>
      <p:pic>
        <p:nvPicPr>
          <p:cNvPr id="8" name="Picture 7"/>
          <p:cNvPicPr>
            <a:picLocks noChangeAspect="1"/>
          </p:cNvPicPr>
          <p:nvPr/>
        </p:nvPicPr>
        <p:blipFill>
          <a:blip r:embed="rId3"/>
          <a:stretch>
            <a:fillRect/>
          </a:stretch>
        </p:blipFill>
        <p:spPr>
          <a:xfrm>
            <a:off x="5807967" y="3433163"/>
            <a:ext cx="3060700" cy="1663700"/>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9143350" y="4152571"/>
            <a:ext cx="1490787" cy="948086"/>
          </a:xfrm>
          <a:prstGeom prst="rect">
            <a:avLst/>
          </a:prstGeom>
        </p:spPr>
      </p:pic>
      <p:pic>
        <p:nvPicPr>
          <p:cNvPr id="10" name="Picture 9"/>
          <p:cNvPicPr>
            <a:picLocks noChangeAspect="1"/>
          </p:cNvPicPr>
          <p:nvPr/>
        </p:nvPicPr>
        <p:blipFill>
          <a:blip r:embed="rId5"/>
          <a:stretch>
            <a:fillRect/>
          </a:stretch>
        </p:blipFill>
        <p:spPr>
          <a:xfrm>
            <a:off x="8434028" y="3381701"/>
            <a:ext cx="869279" cy="502250"/>
          </a:xfrm>
          <a:prstGeom prst="rect">
            <a:avLst/>
          </a:prstGeom>
        </p:spPr>
      </p:pic>
      <p:pic>
        <p:nvPicPr>
          <p:cNvPr id="11" name="Picture 10"/>
          <p:cNvPicPr>
            <a:picLocks noChangeAspect="1"/>
          </p:cNvPicPr>
          <p:nvPr/>
        </p:nvPicPr>
        <p:blipFill>
          <a:blip r:embed="rId6"/>
          <a:stretch>
            <a:fillRect/>
          </a:stretch>
        </p:blipFill>
        <p:spPr>
          <a:xfrm>
            <a:off x="9486753" y="3023563"/>
            <a:ext cx="1676553" cy="962918"/>
          </a:xfrm>
          <a:prstGeom prst="rect">
            <a:avLst/>
          </a:prstGeom>
        </p:spPr>
      </p:pic>
      <p:sp>
        <p:nvSpPr>
          <p:cNvPr id="12" name="TextBox 11"/>
          <p:cNvSpPr txBox="1"/>
          <p:nvPr/>
        </p:nvSpPr>
        <p:spPr>
          <a:xfrm>
            <a:off x="2589059" y="3801815"/>
            <a:ext cx="678408" cy="369332"/>
          </a:xfrm>
          <a:prstGeom prst="rect">
            <a:avLst/>
          </a:prstGeom>
          <a:noFill/>
        </p:spPr>
        <p:txBody>
          <a:bodyPr wrap="square" rtlCol="0">
            <a:spAutoFit/>
          </a:bodyPr>
          <a:lstStyle/>
          <a:p>
            <a:r>
              <a:rPr lang="en-US"/>
              <a:t>DB2</a:t>
            </a:r>
          </a:p>
        </p:txBody>
      </p:sp>
      <p:sp>
        <p:nvSpPr>
          <p:cNvPr id="13" name="TextBox 12"/>
          <p:cNvSpPr txBox="1"/>
          <p:nvPr/>
        </p:nvSpPr>
        <p:spPr>
          <a:xfrm>
            <a:off x="2889991" y="4409672"/>
            <a:ext cx="1033597" cy="369332"/>
          </a:xfrm>
          <a:prstGeom prst="rect">
            <a:avLst/>
          </a:prstGeom>
          <a:noFill/>
        </p:spPr>
        <p:txBody>
          <a:bodyPr wrap="square" rtlCol="0">
            <a:spAutoFit/>
          </a:bodyPr>
          <a:lstStyle/>
          <a:p>
            <a:r>
              <a:rPr lang="en-US" dirty="0"/>
              <a:t>Oracle</a:t>
            </a:r>
          </a:p>
        </p:txBody>
      </p:sp>
      <p:sp>
        <p:nvSpPr>
          <p:cNvPr id="14" name="TextBox 13"/>
          <p:cNvSpPr txBox="1"/>
          <p:nvPr/>
        </p:nvSpPr>
        <p:spPr>
          <a:xfrm>
            <a:off x="2291674" y="3170715"/>
            <a:ext cx="990786" cy="338554"/>
          </a:xfrm>
          <a:prstGeom prst="rect">
            <a:avLst/>
          </a:prstGeom>
          <a:noFill/>
        </p:spPr>
        <p:txBody>
          <a:bodyPr wrap="square" rtlCol="0">
            <a:spAutoFit/>
          </a:bodyPr>
          <a:lstStyle/>
          <a:p>
            <a:r>
              <a:rPr lang="en-US" sz="1600" dirty="0"/>
              <a:t>MySQL</a:t>
            </a:r>
          </a:p>
        </p:txBody>
      </p:sp>
      <p:sp>
        <p:nvSpPr>
          <p:cNvPr id="19" name="TextBox 18"/>
          <p:cNvSpPr txBox="1"/>
          <p:nvPr/>
        </p:nvSpPr>
        <p:spPr>
          <a:xfrm>
            <a:off x="8021098" y="2358928"/>
            <a:ext cx="825859" cy="369332"/>
          </a:xfrm>
          <a:prstGeom prst="rect">
            <a:avLst/>
          </a:prstGeom>
          <a:noFill/>
        </p:spPr>
        <p:txBody>
          <a:bodyPr wrap="square" rtlCol="0">
            <a:spAutoFit/>
          </a:bodyPr>
          <a:lstStyle/>
          <a:p>
            <a:r>
              <a:rPr lang="en-US" dirty="0"/>
              <a:t>Cloud</a:t>
            </a:r>
          </a:p>
        </p:txBody>
      </p:sp>
      <p:sp>
        <p:nvSpPr>
          <p:cNvPr id="20" name="TextBox 19"/>
          <p:cNvSpPr txBox="1"/>
          <p:nvPr/>
        </p:nvSpPr>
        <p:spPr>
          <a:xfrm>
            <a:off x="921474" y="2374812"/>
            <a:ext cx="1337816" cy="369332"/>
          </a:xfrm>
          <a:prstGeom prst="rect">
            <a:avLst/>
          </a:prstGeom>
          <a:noFill/>
        </p:spPr>
        <p:txBody>
          <a:bodyPr wrap="square" rtlCol="0">
            <a:spAutoFit/>
          </a:bodyPr>
          <a:lstStyle/>
          <a:p>
            <a:r>
              <a:rPr lang="en-US" dirty="0"/>
              <a:t>Bare Metal</a:t>
            </a:r>
          </a:p>
        </p:txBody>
      </p:sp>
      <p:sp>
        <p:nvSpPr>
          <p:cNvPr id="22" name="TextBox 21"/>
          <p:cNvSpPr txBox="1"/>
          <p:nvPr/>
        </p:nvSpPr>
        <p:spPr>
          <a:xfrm>
            <a:off x="5663951" y="5282823"/>
            <a:ext cx="3617562" cy="646331"/>
          </a:xfrm>
          <a:prstGeom prst="rect">
            <a:avLst/>
          </a:prstGeom>
          <a:noFill/>
        </p:spPr>
        <p:txBody>
          <a:bodyPr wrap="square" rtlCol="0">
            <a:spAutoFit/>
          </a:bodyPr>
          <a:lstStyle/>
          <a:p>
            <a:r>
              <a:rPr lang="en-US" dirty="0"/>
              <a:t>Now the database runs on Cloud.  Which DB to choose?</a:t>
            </a:r>
          </a:p>
        </p:txBody>
      </p:sp>
      <p:sp>
        <p:nvSpPr>
          <p:cNvPr id="23" name="TextBox 22"/>
          <p:cNvSpPr txBox="1"/>
          <p:nvPr/>
        </p:nvSpPr>
        <p:spPr>
          <a:xfrm>
            <a:off x="6495232" y="2796926"/>
            <a:ext cx="720080" cy="584775"/>
          </a:xfrm>
          <a:prstGeom prst="rect">
            <a:avLst/>
          </a:prstGeom>
          <a:noFill/>
        </p:spPr>
        <p:txBody>
          <a:bodyPr wrap="square" rtlCol="0">
            <a:spAutoFit/>
          </a:bodyPr>
          <a:lstStyle/>
          <a:p>
            <a:r>
              <a:rPr lang="en-US" sz="3200" dirty="0"/>
              <a:t>?</a:t>
            </a:r>
          </a:p>
        </p:txBody>
      </p:sp>
      <p:cxnSp>
        <p:nvCxnSpPr>
          <p:cNvPr id="18" name="Straight Arrow Connector 17"/>
          <p:cNvCxnSpPr>
            <a:stCxn id="21" idx="3"/>
            <a:endCxn id="16" idx="1"/>
          </p:cNvCxnSpPr>
          <p:nvPr/>
        </p:nvCxnSpPr>
        <p:spPr bwMode="auto">
          <a:xfrm>
            <a:off x="3771638" y="3986481"/>
            <a:ext cx="1892313" cy="20143"/>
          </a:xfrm>
          <a:prstGeom prst="straightConnector1">
            <a:avLst/>
          </a:prstGeom>
          <a:noFill/>
          <a:ln w="19050" cap="flat" cmpd="sng" algn="ctr">
            <a:solidFill>
              <a:srgbClr val="0000FF"/>
            </a:solidFill>
            <a:prstDash val="solid"/>
            <a:round/>
            <a:headEnd type="none" w="med" len="med"/>
            <a:tailEnd type="triangle"/>
          </a:ln>
          <a:effectLst/>
        </p:spPr>
      </p:cxnSp>
    </p:spTree>
    <p:extLst>
      <p:ext uri="{BB962C8B-B14F-4D97-AF65-F5344CB8AC3E}">
        <p14:creationId xmlns:p14="http://schemas.microsoft.com/office/powerpoint/2010/main" val="12266021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Database characteristics consideration</a:t>
            </a:r>
            <a:endParaRPr lang="en-US" dirty="0"/>
          </a:p>
        </p:txBody>
      </p:sp>
      <p:sp>
        <p:nvSpPr>
          <p:cNvPr id="3" name="Content Placeholder 2"/>
          <p:cNvSpPr>
            <a:spLocks noGrp="1"/>
          </p:cNvSpPr>
          <p:nvPr>
            <p:ph idx="1"/>
          </p:nvPr>
        </p:nvSpPr>
        <p:spPr/>
        <p:txBody>
          <a:bodyPr/>
          <a:lstStyle/>
          <a:p>
            <a:r>
              <a:rPr lang="en-US" dirty="0" smtClean="0"/>
              <a:t>Atomic vs. Non-Atomic</a:t>
            </a:r>
          </a:p>
          <a:p>
            <a:pPr lvl="1"/>
            <a:r>
              <a:rPr lang="en-US" sz="1600" dirty="0" smtClean="0"/>
              <a:t>A </a:t>
            </a:r>
            <a:r>
              <a:rPr lang="en-US" sz="1600" dirty="0"/>
              <a:t>series of database </a:t>
            </a:r>
            <a:r>
              <a:rPr lang="en-US" sz="1600" dirty="0" smtClean="0"/>
              <a:t>operations </a:t>
            </a:r>
            <a:r>
              <a:rPr lang="en-US" sz="1600" dirty="0"/>
              <a:t>either all occur, or nothing </a:t>
            </a:r>
            <a:r>
              <a:rPr lang="en-US" sz="1600" dirty="0" smtClean="0"/>
              <a:t>occurs</a:t>
            </a:r>
            <a:r>
              <a:rPr lang="en-US" sz="1600" dirty="0"/>
              <a:t/>
            </a:r>
            <a:br>
              <a:rPr lang="en-US" sz="1600" dirty="0"/>
            </a:br>
            <a:r>
              <a:rPr lang="en-US" sz="1600" dirty="0" smtClean="0"/>
              <a:t>In </a:t>
            </a:r>
            <a:r>
              <a:rPr lang="en-US" sz="1600" dirty="0"/>
              <a:t>case of partial insert/update/delete, its operation will be rolled </a:t>
            </a:r>
            <a:r>
              <a:rPr lang="en-US" sz="1600" dirty="0" smtClean="0"/>
              <a:t>back</a:t>
            </a:r>
          </a:p>
          <a:p>
            <a:r>
              <a:rPr lang="en-US" dirty="0" smtClean="0"/>
              <a:t>Storage (Memory vs. </a:t>
            </a:r>
            <a:r>
              <a:rPr lang="en-US" dirty="0" smtClean="0"/>
              <a:t>Disk)</a:t>
            </a:r>
          </a:p>
          <a:p>
            <a:pPr lvl="1"/>
            <a:r>
              <a:rPr lang="en-US" sz="1600" dirty="0" smtClean="0"/>
              <a:t>Data </a:t>
            </a:r>
            <a:r>
              <a:rPr lang="en-US" sz="1600" dirty="0"/>
              <a:t>can be saved in memory or disk.  Some </a:t>
            </a:r>
            <a:r>
              <a:rPr lang="en-US" sz="1600" dirty="0" smtClean="0"/>
              <a:t>databases </a:t>
            </a:r>
            <a:r>
              <a:rPr lang="en-US" sz="1600" dirty="0"/>
              <a:t>first </a:t>
            </a:r>
            <a:r>
              <a:rPr lang="en-US" sz="1600" dirty="0" smtClean="0"/>
              <a:t>save </a:t>
            </a:r>
            <a:r>
              <a:rPr lang="en-US" sz="1600" dirty="0"/>
              <a:t>data in memory, then periodically </a:t>
            </a:r>
            <a:r>
              <a:rPr lang="en-US" sz="1600" dirty="0" smtClean="0"/>
              <a:t>write </a:t>
            </a:r>
            <a:r>
              <a:rPr lang="en-US" sz="1600" dirty="0"/>
              <a:t>to disk. Depending on the design, some databases are durable and others are write acknowledge, or non-durable at </a:t>
            </a:r>
            <a:r>
              <a:rPr lang="en-US" sz="1600" dirty="0" smtClean="0"/>
              <a:t>all</a:t>
            </a:r>
          </a:p>
          <a:p>
            <a:r>
              <a:rPr lang="en-US" dirty="0" smtClean="0"/>
              <a:t>Scale/</a:t>
            </a:r>
            <a:r>
              <a:rPr lang="en-US" dirty="0" err="1" smtClean="0"/>
              <a:t>Sharding</a:t>
            </a:r>
            <a:endParaRPr lang="en-US" dirty="0" smtClean="0"/>
          </a:p>
          <a:p>
            <a:pPr lvl="1"/>
            <a:r>
              <a:rPr lang="en-US" sz="1600" dirty="0"/>
              <a:t>Scalability is achieved by splitting the data sets into multiple shard servers. </a:t>
            </a:r>
            <a:r>
              <a:rPr lang="en-US" sz="1600" dirty="0" smtClean="0"/>
              <a:t>Depending on the database, grouping of each data set in each sharding is different</a:t>
            </a:r>
          </a:p>
          <a:p>
            <a:r>
              <a:rPr lang="en-US" dirty="0" smtClean="0"/>
              <a:t>High Availability &amp; Data Consistency</a:t>
            </a:r>
          </a:p>
          <a:p>
            <a:pPr lvl="1"/>
            <a:r>
              <a:rPr lang="en-US" sz="1600" dirty="0" smtClean="0"/>
              <a:t>Primary &amp; secondary replica sets vs. Quorum  </a:t>
            </a:r>
          </a:p>
          <a:p>
            <a:pPr lvl="2"/>
            <a:r>
              <a:rPr lang="en-US" sz="1400" dirty="0" smtClean="0"/>
              <a:t>High Data consistency is achieved by Primary &amp; Secondary replica sets, however, Quorum also has mechanism for the data consistency at some level</a:t>
            </a:r>
          </a:p>
          <a:p>
            <a:pPr lvl="2"/>
            <a:r>
              <a:rPr lang="en-US" sz="1400" dirty="0" smtClean="0"/>
              <a:t>Quorum is highly available in multiple regions. Primary &amp; secondary replica sets can achieve high availability using multiple copies of replica sets as long as the router is accessible and a complete replica set is accessible from this router</a:t>
            </a:r>
          </a:p>
        </p:txBody>
      </p:sp>
    </p:spTree>
    <p:extLst>
      <p:ext uri="{BB962C8B-B14F-4D97-AF65-F5344CB8AC3E}">
        <p14:creationId xmlns:p14="http://schemas.microsoft.com/office/powerpoint/2010/main" val="18065721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Database</a:t>
            </a:r>
          </a:p>
        </p:txBody>
      </p:sp>
      <p:sp>
        <p:nvSpPr>
          <p:cNvPr id="3" name="Content Placeholder 2"/>
          <p:cNvSpPr>
            <a:spLocks noGrp="1"/>
          </p:cNvSpPr>
          <p:nvPr>
            <p:ph idx="1"/>
          </p:nvPr>
        </p:nvSpPr>
        <p:spPr>
          <a:xfrm>
            <a:off x="254000" y="1755779"/>
            <a:ext cx="11645900" cy="631162"/>
          </a:xfrm>
        </p:spPr>
        <p:txBody>
          <a:bodyPr/>
          <a:lstStyle/>
          <a:p>
            <a:pPr marL="0" indent="0">
              <a:buNone/>
            </a:pPr>
            <a:r>
              <a:rPr lang="en-US" sz="1600" dirty="0"/>
              <a:t>There are 14 known different types/models of Database (</a:t>
            </a:r>
            <a:r>
              <a:rPr lang="en-US" sz="1600" dirty="0">
                <a:hlinkClick r:id="rId2"/>
              </a:rPr>
              <a:t>http://</a:t>
            </a:r>
            <a:r>
              <a:rPr lang="en-US" sz="1600" dirty="0" smtClean="0">
                <a:hlinkClick r:id="rId2"/>
              </a:rPr>
              <a:t>db-engines.com/en/ranking</a:t>
            </a:r>
            <a:r>
              <a:rPr lang="en-US" sz="1600" dirty="0" smtClean="0"/>
              <a:t>). </a:t>
            </a:r>
            <a:r>
              <a:rPr lang="en-US" sz="1600" dirty="0"/>
              <a:t/>
            </a:r>
            <a:br>
              <a:rPr lang="en-US" sz="1600" dirty="0"/>
            </a:br>
            <a:r>
              <a:rPr lang="en-US" sz="1600" dirty="0" smtClean="0"/>
              <a:t>Here </a:t>
            </a:r>
            <a:r>
              <a:rPr lang="en-US" sz="1600" dirty="0"/>
              <a:t>are some known Database </a:t>
            </a:r>
            <a:r>
              <a:rPr lang="en-US" sz="1600" dirty="0" smtClean="0"/>
              <a:t>Systems</a:t>
            </a:r>
            <a:endParaRPr lang="en-US" sz="1600" dirty="0"/>
          </a:p>
        </p:txBody>
      </p:sp>
      <p:sp>
        <p:nvSpPr>
          <p:cNvPr id="4" name="Content Placeholder 2"/>
          <p:cNvSpPr txBox="1">
            <a:spLocks/>
          </p:cNvSpPr>
          <p:nvPr/>
        </p:nvSpPr>
        <p:spPr bwMode="auto">
          <a:xfrm>
            <a:off x="254000" y="2386942"/>
            <a:ext cx="5885543" cy="392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400" dirty="0" smtClean="0"/>
              <a:t>Relational DBMS</a:t>
            </a:r>
          </a:p>
          <a:p>
            <a:pPr lvl="1"/>
            <a:r>
              <a:rPr lang="en-US" sz="1200" dirty="0" smtClean="0"/>
              <a:t>Use Structured Query Language to query data spread around multiple tables using join operation</a:t>
            </a:r>
          </a:p>
          <a:p>
            <a:pPr lvl="1"/>
            <a:r>
              <a:rPr lang="en-US" sz="1200" dirty="0" smtClean="0"/>
              <a:t>Use BCNF Database Design to save structured data (although to gain performance, it is better to de-normalize it)</a:t>
            </a:r>
          </a:p>
          <a:p>
            <a:pPr lvl="1"/>
            <a:r>
              <a:rPr lang="en-US" sz="1200" dirty="0" smtClean="0"/>
              <a:t>All fields must be populated with data (if there is no data, store null)</a:t>
            </a:r>
          </a:p>
          <a:p>
            <a:pPr lvl="1"/>
            <a:r>
              <a:rPr lang="en-US" sz="1200" dirty="0" smtClean="0"/>
              <a:t>Difficult to change database schema (design)</a:t>
            </a:r>
          </a:p>
          <a:p>
            <a:pPr lvl="1"/>
            <a:r>
              <a:rPr lang="en-US" sz="1200" dirty="0" smtClean="0"/>
              <a:t>Difficult to horizontally scale if the data is normalized to multiple tables &amp; needs to be joined to provide results.</a:t>
            </a:r>
          </a:p>
          <a:p>
            <a:pPr lvl="1"/>
            <a:endParaRPr lang="en-US" sz="1400" dirty="0" smtClean="0"/>
          </a:p>
          <a:p>
            <a:pPr eaLnBrk="1" hangingPunct="1"/>
            <a:r>
              <a:rPr lang="en-US" sz="1400" dirty="0" smtClean="0"/>
              <a:t>Document Stores</a:t>
            </a:r>
          </a:p>
          <a:p>
            <a:pPr lvl="1"/>
            <a:r>
              <a:rPr lang="en-US" sz="1200" dirty="0" smtClean="0"/>
              <a:t>Able to store unstructured data</a:t>
            </a:r>
          </a:p>
          <a:p>
            <a:pPr lvl="1"/>
            <a:r>
              <a:rPr lang="en-US" sz="1200" dirty="0" smtClean="0"/>
              <a:t>Use Domain Driven Design (DDD) to save unstructured data</a:t>
            </a:r>
          </a:p>
          <a:p>
            <a:pPr lvl="1"/>
            <a:r>
              <a:rPr lang="en-US" sz="1200" dirty="0" smtClean="0"/>
              <a:t>There are no set fields. Stores only data (if there is no data, it won’t store)</a:t>
            </a:r>
          </a:p>
          <a:p>
            <a:pPr lvl="1"/>
            <a:r>
              <a:rPr lang="en-US" sz="1200" dirty="0" smtClean="0"/>
              <a:t>No database schema, any JSON format can be saved</a:t>
            </a:r>
          </a:p>
          <a:p>
            <a:pPr lvl="1"/>
            <a:r>
              <a:rPr lang="en-US" sz="1200" dirty="0" smtClean="0"/>
              <a:t>Data is saved per JSON document. All related data are easily queried</a:t>
            </a:r>
            <a:endParaRPr lang="en-US" sz="1400" dirty="0"/>
          </a:p>
        </p:txBody>
      </p:sp>
      <p:sp>
        <p:nvSpPr>
          <p:cNvPr id="5" name="Content Placeholder 2"/>
          <p:cNvSpPr txBox="1">
            <a:spLocks/>
          </p:cNvSpPr>
          <p:nvPr/>
        </p:nvSpPr>
        <p:spPr bwMode="auto">
          <a:xfrm>
            <a:off x="6139543" y="2386941"/>
            <a:ext cx="5885543" cy="392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1400" dirty="0"/>
              <a:t>Key-value </a:t>
            </a:r>
            <a:r>
              <a:rPr lang="en-US" sz="1400" dirty="0" smtClean="0"/>
              <a:t>Stores</a:t>
            </a:r>
          </a:p>
          <a:p>
            <a:pPr lvl="1"/>
            <a:r>
              <a:rPr lang="en-US" sz="1200" dirty="0" smtClean="0"/>
              <a:t>Value (dictionary/hash) is retrieved using a key</a:t>
            </a:r>
          </a:p>
          <a:p>
            <a:pPr lvl="1"/>
            <a:r>
              <a:rPr lang="en-US" sz="1200" dirty="0" smtClean="0"/>
              <a:t>It </a:t>
            </a:r>
            <a:r>
              <a:rPr lang="en-US" sz="1200" dirty="0"/>
              <a:t>uses far less memory to store data</a:t>
            </a:r>
          </a:p>
          <a:p>
            <a:pPr lvl="1"/>
            <a:r>
              <a:rPr lang="en-US" sz="1200" dirty="0"/>
              <a:t>Treat data as a single opaque collection which provides flexibility  </a:t>
            </a:r>
          </a:p>
          <a:p>
            <a:r>
              <a:rPr lang="en-US" sz="1400" dirty="0"/>
              <a:t>Wide Column Stores</a:t>
            </a:r>
          </a:p>
          <a:p>
            <a:pPr lvl="1"/>
            <a:r>
              <a:rPr lang="en-US" sz="1200" dirty="0"/>
              <a:t>It is a type of key-value model</a:t>
            </a:r>
          </a:p>
          <a:p>
            <a:pPr lvl="1"/>
            <a:r>
              <a:rPr lang="en-US" sz="1200" dirty="0"/>
              <a:t>Query-first schema design.  All possible queries need to be identified first, then group together the data that will be read together for better performance</a:t>
            </a:r>
          </a:p>
          <a:p>
            <a:pPr lvl="1"/>
            <a:r>
              <a:rPr lang="en-US" sz="1200" dirty="0"/>
              <a:t>It uses tables, rows and columns with compound primary key.  One or more primary key values act as a “column name”, and using one or more primary keys to search &amp; manipulate values</a:t>
            </a:r>
          </a:p>
          <a:p>
            <a:pPr lvl="1"/>
            <a:r>
              <a:rPr lang="en-US" sz="1200" dirty="0"/>
              <a:t>Database schema is fixed at the beginning. Changing the database schema might cause massive code change.</a:t>
            </a:r>
            <a:endParaRPr lang="en-US" sz="1400" dirty="0"/>
          </a:p>
          <a:p>
            <a:pPr eaLnBrk="1" hangingPunct="1"/>
            <a:r>
              <a:rPr lang="en-US" sz="1400" dirty="0"/>
              <a:t>Graph DBMS</a:t>
            </a:r>
          </a:p>
          <a:p>
            <a:pPr lvl="1"/>
            <a:r>
              <a:rPr lang="en-US" sz="1200" dirty="0"/>
              <a:t>Use Nodes, edges and properties to represent data</a:t>
            </a:r>
          </a:p>
          <a:p>
            <a:pPr lvl="1"/>
            <a:r>
              <a:rPr lang="en-US" sz="1200" dirty="0"/>
              <a:t>It allows simple rapid data retrieval of complex hierarchical structures</a:t>
            </a:r>
            <a:endParaRPr lang="en-US" sz="1400" dirty="0"/>
          </a:p>
        </p:txBody>
      </p:sp>
    </p:spTree>
    <p:extLst>
      <p:ext uri="{BB962C8B-B14F-4D97-AF65-F5344CB8AC3E}">
        <p14:creationId xmlns:p14="http://schemas.microsoft.com/office/powerpoint/2010/main" val="1181931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Data Service </a:t>
            </a:r>
            <a:r>
              <a:rPr lang="en-US" dirty="0" smtClean="0"/>
              <a:t>selection criteria</a:t>
            </a:r>
            <a:endParaRPr lang="en-US" dirty="0"/>
          </a:p>
        </p:txBody>
      </p:sp>
      <p:pic>
        <p:nvPicPr>
          <p:cNvPr id="3" name="Picture 2"/>
          <p:cNvPicPr>
            <a:picLocks noChangeAspect="1"/>
          </p:cNvPicPr>
          <p:nvPr/>
        </p:nvPicPr>
        <p:blipFill>
          <a:blip r:embed="rId2"/>
          <a:stretch>
            <a:fillRect/>
          </a:stretch>
        </p:blipFill>
        <p:spPr>
          <a:xfrm>
            <a:off x="254584" y="1916136"/>
            <a:ext cx="8771247" cy="1854766"/>
          </a:xfrm>
          <a:prstGeom prst="rect">
            <a:avLst/>
          </a:prstGeom>
        </p:spPr>
      </p:pic>
      <p:pic>
        <p:nvPicPr>
          <p:cNvPr id="7" name="Picture 6"/>
          <p:cNvPicPr>
            <a:picLocks noChangeAspect="1"/>
          </p:cNvPicPr>
          <p:nvPr/>
        </p:nvPicPr>
        <p:blipFill>
          <a:blip r:embed="rId3"/>
          <a:stretch>
            <a:fillRect/>
          </a:stretch>
        </p:blipFill>
        <p:spPr>
          <a:xfrm>
            <a:off x="254584" y="3935680"/>
            <a:ext cx="11677726" cy="1871353"/>
          </a:xfrm>
          <a:prstGeom prst="rect">
            <a:avLst/>
          </a:prstGeom>
        </p:spPr>
      </p:pic>
    </p:spTree>
    <p:extLst>
      <p:ext uri="{BB962C8B-B14F-4D97-AF65-F5344CB8AC3E}">
        <p14:creationId xmlns:p14="http://schemas.microsoft.com/office/powerpoint/2010/main" val="1060824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Service performance</a:t>
            </a:r>
            <a:endParaRPr lang="en-US" dirty="0"/>
          </a:p>
        </p:txBody>
      </p:sp>
      <p:sp>
        <p:nvSpPr>
          <p:cNvPr id="5" name="Content Placeholder 4"/>
          <p:cNvSpPr>
            <a:spLocks noGrp="1"/>
          </p:cNvSpPr>
          <p:nvPr>
            <p:ph idx="1"/>
          </p:nvPr>
        </p:nvSpPr>
        <p:spPr>
          <a:xfrm>
            <a:off x="254000" y="5082639"/>
            <a:ext cx="11645900" cy="1229264"/>
          </a:xfrm>
        </p:spPr>
        <p:txBody>
          <a:bodyPr/>
          <a:lstStyle/>
          <a:p>
            <a:r>
              <a:rPr lang="en-US" dirty="0" smtClean="0"/>
              <a:t>Select </a:t>
            </a:r>
            <a:r>
              <a:rPr lang="en-US" dirty="0"/>
              <a:t>the correct Data </a:t>
            </a:r>
            <a:r>
              <a:rPr lang="en-US" dirty="0" smtClean="0"/>
              <a:t>Service to get greater application </a:t>
            </a:r>
            <a:r>
              <a:rPr lang="en-US" dirty="0"/>
              <a:t>performance and scalability</a:t>
            </a:r>
          </a:p>
          <a:p>
            <a:r>
              <a:rPr lang="en-US" dirty="0"/>
              <a:t>Review the Data service best practices and apply them for production for better performance</a:t>
            </a:r>
          </a:p>
        </p:txBody>
      </p:sp>
      <p:pic>
        <p:nvPicPr>
          <p:cNvPr id="7" name="Picture 6"/>
          <p:cNvPicPr>
            <a:picLocks noChangeAspect="1"/>
          </p:cNvPicPr>
          <p:nvPr/>
        </p:nvPicPr>
        <p:blipFill>
          <a:blip r:embed="rId2"/>
          <a:stretch>
            <a:fillRect/>
          </a:stretch>
        </p:blipFill>
        <p:spPr>
          <a:xfrm>
            <a:off x="552697" y="1947553"/>
            <a:ext cx="6197600" cy="2971800"/>
          </a:xfrm>
          <a:prstGeom prst="rect">
            <a:avLst/>
          </a:prstGeom>
        </p:spPr>
      </p:pic>
      <p:pic>
        <p:nvPicPr>
          <p:cNvPr id="9" name="Picture 8"/>
          <p:cNvPicPr>
            <a:picLocks noChangeAspect="1"/>
          </p:cNvPicPr>
          <p:nvPr/>
        </p:nvPicPr>
        <p:blipFill>
          <a:blip r:embed="rId3"/>
          <a:stretch>
            <a:fillRect/>
          </a:stretch>
        </p:blipFill>
        <p:spPr>
          <a:xfrm>
            <a:off x="6959847" y="2055503"/>
            <a:ext cx="4584700" cy="2755900"/>
          </a:xfrm>
          <a:prstGeom prst="rect">
            <a:avLst/>
          </a:prstGeom>
        </p:spPr>
      </p:pic>
    </p:spTree>
    <p:extLst>
      <p:ext uri="{BB962C8B-B14F-4D97-AF65-F5344CB8AC3E}">
        <p14:creationId xmlns:p14="http://schemas.microsoft.com/office/powerpoint/2010/main" val="1389116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Impact of </a:t>
            </a:r>
            <a:r>
              <a:rPr lang="en-US" dirty="0" smtClean="0"/>
              <a:t>durability </a:t>
            </a:r>
            <a:r>
              <a:rPr lang="en-US" dirty="0"/>
              <a:t>on </a:t>
            </a:r>
            <a:r>
              <a:rPr lang="en-US" dirty="0" smtClean="0"/>
              <a:t>Data Service performance</a:t>
            </a:r>
            <a:endParaRPr lang="en-US" dirty="0"/>
          </a:p>
        </p:txBody>
      </p:sp>
      <p:sp>
        <p:nvSpPr>
          <p:cNvPr id="6" name="Content Placeholder 5"/>
          <p:cNvSpPr>
            <a:spLocks noGrp="1"/>
          </p:cNvSpPr>
          <p:nvPr>
            <p:ph idx="1"/>
          </p:nvPr>
        </p:nvSpPr>
        <p:spPr>
          <a:xfrm>
            <a:off x="254000" y="5272644"/>
            <a:ext cx="11645900" cy="1039259"/>
          </a:xfrm>
        </p:spPr>
        <p:txBody>
          <a:bodyPr/>
          <a:lstStyle/>
          <a:p>
            <a:r>
              <a:rPr lang="en-US"/>
              <a:t>Database durability </a:t>
            </a:r>
            <a:r>
              <a:rPr lang="en-US" dirty="0" err="1"/>
              <a:t>QoS</a:t>
            </a:r>
            <a:r>
              <a:rPr lang="en-US" dirty="0"/>
              <a:t> impacts the performance</a:t>
            </a:r>
          </a:p>
          <a:p>
            <a:r>
              <a:rPr lang="en-US" dirty="0"/>
              <a:t>Understand the default durability of the data service and adjust as per the requirements of the application</a:t>
            </a:r>
          </a:p>
          <a:p>
            <a:endParaRPr lang="en-US" dirty="0"/>
          </a:p>
        </p:txBody>
      </p:sp>
      <p:pic>
        <p:nvPicPr>
          <p:cNvPr id="3" name="Picture 2"/>
          <p:cNvPicPr>
            <a:picLocks noChangeAspect="1"/>
          </p:cNvPicPr>
          <p:nvPr/>
        </p:nvPicPr>
        <p:blipFill>
          <a:blip r:embed="rId2"/>
          <a:stretch>
            <a:fillRect/>
          </a:stretch>
        </p:blipFill>
        <p:spPr>
          <a:xfrm>
            <a:off x="1664245" y="1804473"/>
            <a:ext cx="7665307" cy="3282950"/>
          </a:xfrm>
          <a:prstGeom prst="rect">
            <a:avLst/>
          </a:prstGeom>
        </p:spPr>
      </p:pic>
    </p:spTree>
    <p:extLst>
      <p:ext uri="{BB962C8B-B14F-4D97-AF65-F5344CB8AC3E}">
        <p14:creationId xmlns:p14="http://schemas.microsoft.com/office/powerpoint/2010/main" val="1580524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Impact of Keep Alive on </a:t>
            </a:r>
            <a:r>
              <a:rPr lang="en-US" dirty="0" err="1"/>
              <a:t>Cloudant</a:t>
            </a:r>
            <a:r>
              <a:rPr lang="en-US" dirty="0"/>
              <a:t> Performance</a:t>
            </a:r>
          </a:p>
        </p:txBody>
      </p:sp>
      <p:sp>
        <p:nvSpPr>
          <p:cNvPr id="83970" name="Content Placeholder 2"/>
          <p:cNvSpPr>
            <a:spLocks noGrp="1"/>
          </p:cNvSpPr>
          <p:nvPr>
            <p:ph idx="1"/>
          </p:nvPr>
        </p:nvSpPr>
        <p:spPr>
          <a:xfrm>
            <a:off x="164360" y="4305509"/>
            <a:ext cx="3882203" cy="925740"/>
          </a:xfrm>
        </p:spPr>
        <p:txBody>
          <a:bodyPr/>
          <a:lstStyle/>
          <a:p>
            <a:r>
              <a:rPr lang="en-US" altLang="en-US" sz="1400" dirty="0">
                <a:ea typeface="ＭＳ Ｐゴシック" charset="-128"/>
              </a:rPr>
              <a:t>Cloudant server has </a:t>
            </a:r>
            <a:r>
              <a:rPr lang="en-US" altLang="en-US" sz="1400" dirty="0" smtClean="0">
                <a:ea typeface="ＭＳ Ｐゴシック" charset="-128"/>
              </a:rPr>
              <a:t>Keep-Alive </a:t>
            </a:r>
            <a:r>
              <a:rPr lang="en-US" altLang="en-US" sz="1400" dirty="0">
                <a:ea typeface="ＭＳ Ｐゴシック" charset="-128"/>
              </a:rPr>
              <a:t>timeout value of 2.5 mins</a:t>
            </a:r>
          </a:p>
          <a:p>
            <a:r>
              <a:rPr lang="en-US" altLang="en-US" sz="1400" dirty="0" smtClean="0">
                <a:ea typeface="ＭＳ Ｐゴシック" charset="-128"/>
              </a:rPr>
              <a:t>Since </a:t>
            </a:r>
            <a:r>
              <a:rPr lang="en-US" altLang="en-US" sz="1400" dirty="0" err="1" smtClean="0">
                <a:ea typeface="ＭＳ Ｐゴシック" charset="-128"/>
              </a:rPr>
              <a:t>Cloudant</a:t>
            </a:r>
            <a:r>
              <a:rPr lang="en-US" altLang="en-US" sz="1400" dirty="0" smtClean="0">
                <a:ea typeface="ＭＳ Ｐゴシック" charset="-128"/>
              </a:rPr>
              <a:t> </a:t>
            </a:r>
            <a:r>
              <a:rPr lang="en-US" altLang="en-US" sz="1400" dirty="0">
                <a:ea typeface="ＭＳ Ｐゴシック" charset="-128"/>
              </a:rPr>
              <a:t>is based on HTTP model, </a:t>
            </a:r>
            <a:r>
              <a:rPr lang="en-US" altLang="en-US" sz="1400" dirty="0" smtClean="0">
                <a:ea typeface="ＭＳ Ｐゴシック" charset="-128"/>
              </a:rPr>
              <a:t/>
            </a:r>
            <a:br>
              <a:rPr lang="en-US" altLang="en-US" sz="1400" dirty="0" smtClean="0">
                <a:ea typeface="ＭＳ Ｐゴシック" charset="-128"/>
              </a:rPr>
            </a:br>
            <a:r>
              <a:rPr lang="en-US" altLang="en-US" sz="1400" dirty="0" smtClean="0">
                <a:ea typeface="ＭＳ Ｐゴシック" charset="-128"/>
              </a:rPr>
              <a:t>Keep-Alive </a:t>
            </a:r>
            <a:r>
              <a:rPr lang="en-US" altLang="en-US" sz="1400" dirty="0">
                <a:ea typeface="ＭＳ Ｐゴシック" charset="-128"/>
              </a:rPr>
              <a:t>setting is crucial for performance</a:t>
            </a:r>
          </a:p>
        </p:txBody>
      </p:sp>
      <p:pic>
        <p:nvPicPr>
          <p:cNvPr id="8397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360" y="1755777"/>
            <a:ext cx="3797181" cy="232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05938" y="3335620"/>
            <a:ext cx="4088197" cy="232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79157" y="3322396"/>
            <a:ext cx="3822620" cy="232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3"/>
          <p:cNvSpPr txBox="1">
            <a:spLocks/>
          </p:cNvSpPr>
          <p:nvPr/>
        </p:nvSpPr>
        <p:spPr bwMode="auto">
          <a:xfrm>
            <a:off x="4111779" y="1755777"/>
            <a:ext cx="7847496" cy="114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7429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2pPr>
            <a:lvl3pPr marL="1200150" marR="0" indent="-28575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sz="1600" b="1" dirty="0" err="1" smtClean="0"/>
              <a:t>Cloudant</a:t>
            </a:r>
            <a:r>
              <a:rPr lang="en-US" sz="1600" b="1" dirty="0" smtClean="0"/>
              <a:t> client libraries</a:t>
            </a:r>
          </a:p>
          <a:p>
            <a:pPr eaLnBrk="1" hangingPunct="1"/>
            <a:r>
              <a:rPr lang="en-US" sz="1400" dirty="0" smtClean="0"/>
              <a:t>Most of the applications use Nano / </a:t>
            </a:r>
            <a:r>
              <a:rPr lang="en-US" sz="1400" dirty="0" err="1" smtClean="0"/>
              <a:t>PouchDB</a:t>
            </a:r>
            <a:r>
              <a:rPr lang="en-US" sz="1400" dirty="0" smtClean="0"/>
              <a:t> libraries, </a:t>
            </a:r>
            <a:br>
              <a:rPr lang="en-US" sz="1400" dirty="0" smtClean="0"/>
            </a:br>
            <a:r>
              <a:rPr lang="en-US" sz="1400" dirty="0" smtClean="0"/>
              <a:t>Update these libraries with Keep-Alive support to get the best performance</a:t>
            </a:r>
          </a:p>
          <a:p>
            <a:pPr eaLnBrk="1" hangingPunct="1"/>
            <a:r>
              <a:rPr lang="en-US" sz="1400" dirty="0" smtClean="0"/>
              <a:t>Both UPDATE and INSERT operations incur significant performance degradation without Keep Alive </a:t>
            </a:r>
          </a:p>
          <a:p>
            <a:pPr eaLnBrk="1" hangingPunct="1"/>
            <a:endParaRPr lang="en-US" sz="1400" dirty="0"/>
          </a:p>
        </p:txBody>
      </p:sp>
      <p:cxnSp>
        <p:nvCxnSpPr>
          <p:cNvPr id="5" name="Straight Connector 4"/>
          <p:cNvCxnSpPr/>
          <p:nvPr/>
        </p:nvCxnSpPr>
        <p:spPr>
          <a:xfrm>
            <a:off x="4032792" y="1660777"/>
            <a:ext cx="0" cy="482315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360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3"/>
          <p:cNvGrpSpPr>
            <a:grpSpLocks/>
          </p:cNvGrpSpPr>
          <p:nvPr/>
        </p:nvGrpSpPr>
        <p:grpSpPr bwMode="auto">
          <a:xfrm>
            <a:off x="1735973" y="958849"/>
            <a:ext cx="9437465" cy="1300758"/>
            <a:chOff x="906642" y="362373"/>
            <a:chExt cx="7417047" cy="1101773"/>
          </a:xfrm>
        </p:grpSpPr>
        <p:sp>
          <p:nvSpPr>
            <p:cNvPr id="4" name="TextBox 3"/>
            <p:cNvSpPr txBox="1">
              <a:spLocks noChangeArrowheads="1"/>
            </p:cNvSpPr>
            <p:nvPr/>
          </p:nvSpPr>
          <p:spPr bwMode="auto">
            <a:xfrm>
              <a:off x="1886692" y="362373"/>
              <a:ext cx="5006083" cy="443180"/>
            </a:xfrm>
            <a:prstGeom prst="rect">
              <a:avLst/>
            </a:prstGeom>
            <a:noFill/>
            <a:ln w="9525">
              <a:noFill/>
              <a:miter lim="800000"/>
              <a:headEnd/>
              <a:tailEnd/>
            </a:ln>
          </p:spPr>
          <p:txBody>
            <a:bodyPr>
              <a:spAutoFit/>
            </a:bodyPr>
            <a:lstStyle/>
            <a:p>
              <a:pPr algn="ctr" defTabSz="685800">
                <a:defRPr/>
              </a:pPr>
              <a:r>
                <a:rPr lang="en-US" sz="2800" b="1" dirty="0">
                  <a:solidFill>
                    <a:schemeClr val="accent3">
                      <a:lumMod val="50000"/>
                    </a:schemeClr>
                  </a:solidFill>
                  <a:latin typeface="Arial"/>
                  <a:ea typeface="+mn-ea"/>
                  <a:cs typeface="Helvetica Neue"/>
                </a:rPr>
                <a:t>Build your apps, your way</a:t>
              </a:r>
            </a:p>
          </p:txBody>
        </p:sp>
        <p:sp>
          <p:nvSpPr>
            <p:cNvPr id="5" name="Rectangle 10"/>
            <p:cNvSpPr>
              <a:spLocks noChangeArrowheads="1"/>
            </p:cNvSpPr>
            <p:nvPr/>
          </p:nvSpPr>
          <p:spPr bwMode="auto">
            <a:xfrm>
              <a:off x="906642" y="760272"/>
              <a:ext cx="7417047" cy="703874"/>
            </a:xfrm>
            <a:prstGeom prst="rect">
              <a:avLst/>
            </a:prstGeom>
            <a:noFill/>
            <a:ln w="9525">
              <a:noFill/>
              <a:miter lim="800000"/>
              <a:headEnd/>
              <a:tailEnd/>
            </a:ln>
          </p:spPr>
          <p:txBody>
            <a:bodyPr>
              <a:spAutoFit/>
            </a:bodyPr>
            <a:lstStyle/>
            <a:p>
              <a:pPr algn="ctr" defTabSz="685800">
                <a:defRPr/>
              </a:pPr>
              <a:r>
                <a:rPr lang="en-US" sz="2400" i="1" dirty="0">
                  <a:solidFill>
                    <a:schemeClr val="accent3">
                      <a:lumMod val="50000"/>
                    </a:schemeClr>
                  </a:solidFill>
                  <a:latin typeface="Arial"/>
                  <a:ea typeface="+mn-ea"/>
                  <a:cs typeface="Helvetica Neue"/>
                </a:rPr>
                <a:t>Use a combination of the most prominent open-source compute technologies to power your apps. Then, let Bluemix handle the rest.</a:t>
              </a:r>
            </a:p>
          </p:txBody>
        </p:sp>
      </p:grpSp>
      <p:cxnSp>
        <p:nvCxnSpPr>
          <p:cNvPr id="6" name="Straight Arrow Connector 35"/>
          <p:cNvCxnSpPr>
            <a:cxnSpLocks noChangeShapeType="1"/>
          </p:cNvCxnSpPr>
          <p:nvPr/>
        </p:nvCxnSpPr>
        <p:spPr bwMode="auto">
          <a:xfrm flipV="1">
            <a:off x="596691" y="5856366"/>
            <a:ext cx="11150429" cy="0"/>
          </a:xfrm>
          <a:prstGeom prst="straightConnector1">
            <a:avLst/>
          </a:prstGeom>
          <a:noFill/>
          <a:ln w="38100">
            <a:solidFill>
              <a:srgbClr val="7CC7FF"/>
            </a:solidFill>
            <a:round/>
            <a:headEnd type="arrow" w="med" len="med"/>
            <a:tailEnd type="arrow" w="med" len="med"/>
          </a:ln>
          <a:extLst>
            <a:ext uri="{909E8E84-426E-40DD-AFC4-6F175D3DCCD1}">
              <a14:hiddenFill xmlns:a14="http://schemas.microsoft.com/office/drawing/2010/main">
                <a:noFill/>
              </a14:hiddenFill>
            </a:ext>
          </a:extLst>
        </p:spPr>
      </p:cxnSp>
      <p:sp>
        <p:nvSpPr>
          <p:cNvPr id="7" name="TextBox 8"/>
          <p:cNvSpPr txBox="1">
            <a:spLocks noChangeArrowheads="1"/>
          </p:cNvSpPr>
          <p:nvPr/>
        </p:nvSpPr>
        <p:spPr bwMode="auto">
          <a:xfrm>
            <a:off x="787917" y="5916336"/>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685800">
              <a:defRPr/>
            </a:pPr>
            <a:r>
              <a:rPr lang="en-US" altLang="en-US" sz="1800" dirty="0">
                <a:solidFill>
                  <a:schemeClr val="accent3">
                    <a:lumMod val="50000"/>
                  </a:schemeClr>
                </a:solidFill>
                <a:ea typeface="MS PGothic" charset="-128"/>
              </a:rPr>
              <a:t>Ease of getting started</a:t>
            </a:r>
          </a:p>
        </p:txBody>
      </p:sp>
      <p:sp>
        <p:nvSpPr>
          <p:cNvPr id="8" name="TextBox 16"/>
          <p:cNvSpPr txBox="1">
            <a:spLocks noChangeArrowheads="1"/>
          </p:cNvSpPr>
          <p:nvPr/>
        </p:nvSpPr>
        <p:spPr bwMode="auto">
          <a:xfrm>
            <a:off x="9686714" y="5891348"/>
            <a:ext cx="1967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685800">
              <a:defRPr/>
            </a:pPr>
            <a:r>
              <a:rPr lang="en-US" altLang="en-US" sz="1800" dirty="0">
                <a:solidFill>
                  <a:schemeClr val="accent3">
                    <a:lumMod val="50000"/>
                  </a:schemeClr>
                </a:solidFill>
                <a:ea typeface="MS PGothic" charset="-128"/>
              </a:rPr>
              <a:t>Full stack Control</a:t>
            </a:r>
          </a:p>
        </p:txBody>
      </p:sp>
      <p:sp>
        <p:nvSpPr>
          <p:cNvPr id="9" name="Rectangle 8"/>
          <p:cNvSpPr/>
          <p:nvPr/>
        </p:nvSpPr>
        <p:spPr bwMode="auto">
          <a:xfrm>
            <a:off x="518583" y="2444190"/>
            <a:ext cx="2025392" cy="3116236"/>
          </a:xfrm>
          <a:prstGeom prst="rect">
            <a:avLst/>
          </a:prstGeom>
          <a:noFill/>
          <a:ln w="25400" cap="flat" cmpd="sng" algn="ctr">
            <a:solidFill>
              <a:srgbClr val="FF0000"/>
            </a:solidFill>
            <a:prstDash val="solid"/>
          </a:ln>
          <a:effectLst/>
        </p:spPr>
        <p:txBody>
          <a:bodyPr spcFirstLastPara="1" lIns="34289" tIns="34289" rIns="34289" bIns="34289" spcCol="38100" anchor="ctr">
            <a:spAutoFit/>
          </a:bodyPr>
          <a:lstStyle/>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a:solidFill>
                <a:schemeClr val="accent3">
                  <a:lumMod val="50000"/>
                </a:schemeClr>
              </a:solidFill>
              <a:latin typeface="Arial"/>
              <a:ea typeface="Arial"/>
              <a:sym typeface="Arial"/>
            </a:endParaRPr>
          </a:p>
        </p:txBody>
      </p:sp>
      <p:sp>
        <p:nvSpPr>
          <p:cNvPr id="10" name="TextBox 9"/>
          <p:cNvSpPr txBox="1"/>
          <p:nvPr/>
        </p:nvSpPr>
        <p:spPr bwMode="auto">
          <a:xfrm>
            <a:off x="787917" y="2552532"/>
            <a:ext cx="1330510" cy="315468"/>
          </a:xfrm>
          <a:prstGeom prst="rect">
            <a:avLst/>
          </a:prstGeom>
          <a:noFill/>
          <a:ln w="12700" cap="flat">
            <a:noFill/>
            <a:miter lim="400000"/>
          </a:ln>
          <a:effectLst/>
        </p:spPr>
        <p:txBody>
          <a:bodyPr spcFirstLastPara="1" lIns="34289" tIns="34289" rIns="34289" bIns="34289" spcCol="38100">
            <a:spAutoFit/>
          </a:bodyPr>
          <a:lstStyle/>
          <a:p>
            <a:pPr algn="ctr" defTabSz="685800" eaLnBrk="1" fontAlgn="auto" latinLnBrk="1" hangingPunct="1">
              <a:spcBef>
                <a:spcPts val="0"/>
              </a:spcBef>
              <a:spcAft>
                <a:spcPts val="0"/>
              </a:spcAft>
              <a:defRPr/>
            </a:pPr>
            <a:r>
              <a:rPr lang="en-US" sz="1600" b="1" kern="0" dirty="0" err="1" smtClean="0">
                <a:solidFill>
                  <a:srgbClr val="C00000"/>
                </a:solidFill>
                <a:latin typeface="Arial"/>
                <a:ea typeface="Arial"/>
                <a:sym typeface="Arial"/>
              </a:rPr>
              <a:t>OpenWhisk</a:t>
            </a:r>
            <a:endParaRPr lang="en-US" sz="1600" b="1" kern="0" dirty="0">
              <a:solidFill>
                <a:srgbClr val="C00000"/>
              </a:solidFill>
              <a:latin typeface="Arial"/>
              <a:ea typeface="Arial"/>
              <a:sym typeface="Arial"/>
            </a:endParaRPr>
          </a:p>
        </p:txBody>
      </p:sp>
      <p:sp>
        <p:nvSpPr>
          <p:cNvPr id="11" name="TextBox 10"/>
          <p:cNvSpPr txBox="1"/>
          <p:nvPr/>
        </p:nvSpPr>
        <p:spPr bwMode="auto">
          <a:xfrm>
            <a:off x="562827" y="3196332"/>
            <a:ext cx="1947284" cy="715577"/>
          </a:xfrm>
          <a:prstGeom prst="rect">
            <a:avLst/>
          </a:prstGeom>
          <a:noFill/>
          <a:ln w="12700" cap="flat">
            <a:noFill/>
            <a:miter lim="400000"/>
          </a:ln>
          <a:effectLst/>
        </p:spPr>
        <p:txBody>
          <a:bodyPr spcFirstLastPara="1" wrap="square" lIns="34289" tIns="34289" rIns="34289" bIns="34289" spcCol="38100">
            <a:spAutoFit/>
          </a:bodyPr>
          <a:lstStyle/>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Event-driven apps, </a:t>
            </a:r>
            <a:br>
              <a:rPr lang="en-US" sz="1400" kern="0" dirty="0" smtClean="0">
                <a:solidFill>
                  <a:schemeClr val="accent3">
                    <a:lumMod val="50000"/>
                  </a:schemeClr>
                </a:solidFill>
                <a:latin typeface="Arial"/>
                <a:ea typeface="Arial"/>
                <a:sym typeface="Arial"/>
              </a:rPr>
            </a:br>
            <a:r>
              <a:rPr lang="en-US" sz="1400" kern="0" dirty="0" smtClean="0">
                <a:solidFill>
                  <a:schemeClr val="accent3">
                    <a:lumMod val="50000"/>
                  </a:schemeClr>
                </a:solidFill>
                <a:latin typeface="Arial"/>
                <a:ea typeface="Arial"/>
                <a:sym typeface="Arial"/>
              </a:rPr>
              <a:t>deployed in a</a:t>
            </a:r>
          </a:p>
          <a:p>
            <a:pPr algn="ctr" defTabSz="685800" eaLnBrk="1" fontAlgn="auto" latinLnBrk="1" hangingPunct="1">
              <a:spcBef>
                <a:spcPts val="0"/>
              </a:spcBef>
              <a:spcAft>
                <a:spcPts val="0"/>
              </a:spcAft>
              <a:defRPr/>
            </a:pPr>
            <a:r>
              <a:rPr lang="en-US" sz="1400" kern="0" dirty="0" err="1" smtClean="0">
                <a:solidFill>
                  <a:schemeClr val="accent3">
                    <a:lumMod val="50000"/>
                  </a:schemeClr>
                </a:solidFill>
                <a:latin typeface="Arial"/>
                <a:ea typeface="Arial"/>
                <a:sym typeface="Arial"/>
              </a:rPr>
              <a:t>serverless</a:t>
            </a:r>
            <a:r>
              <a:rPr lang="en-US" sz="1400" kern="0" dirty="0" smtClean="0">
                <a:solidFill>
                  <a:schemeClr val="accent3">
                    <a:lumMod val="50000"/>
                  </a:schemeClr>
                </a:solidFill>
                <a:latin typeface="Arial"/>
                <a:ea typeface="Arial"/>
                <a:sym typeface="Arial"/>
              </a:rPr>
              <a:t> environment</a:t>
            </a:r>
            <a:endParaRPr lang="en-US" sz="1400" kern="0" dirty="0">
              <a:solidFill>
                <a:schemeClr val="accent3">
                  <a:lumMod val="50000"/>
                </a:schemeClr>
              </a:solidFill>
              <a:latin typeface="Arial"/>
              <a:ea typeface="Arial"/>
              <a:sym typeface="Arial"/>
            </a:endParaRPr>
          </a:p>
        </p:txBody>
      </p:sp>
      <p:sp>
        <p:nvSpPr>
          <p:cNvPr id="12" name="Rectangle 11"/>
          <p:cNvSpPr/>
          <p:nvPr/>
        </p:nvSpPr>
        <p:spPr bwMode="auto">
          <a:xfrm>
            <a:off x="2835256" y="2467930"/>
            <a:ext cx="2022698" cy="3116236"/>
          </a:xfrm>
          <a:prstGeom prst="rect">
            <a:avLst/>
          </a:prstGeom>
          <a:noFill/>
          <a:ln w="25400" cap="flat" cmpd="sng" algn="ctr">
            <a:solidFill>
              <a:srgbClr val="5596E6"/>
            </a:solidFill>
            <a:prstDash val="solid"/>
          </a:ln>
          <a:effectLst/>
        </p:spPr>
        <p:txBody>
          <a:bodyPr spcFirstLastPara="1" lIns="34289" tIns="34289" rIns="34289" bIns="34289" spcCol="38100" anchor="ctr">
            <a:spAutoFit/>
          </a:bodyPr>
          <a:lstStyle/>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a:solidFill>
                <a:schemeClr val="accent3">
                  <a:lumMod val="50000"/>
                </a:schemeClr>
              </a:solidFill>
              <a:latin typeface="Arial"/>
              <a:ea typeface="Arial"/>
              <a:sym typeface="Arial"/>
            </a:endParaRPr>
          </a:p>
        </p:txBody>
      </p:sp>
      <p:sp>
        <p:nvSpPr>
          <p:cNvPr id="13" name="TextBox 12"/>
          <p:cNvSpPr txBox="1"/>
          <p:nvPr/>
        </p:nvSpPr>
        <p:spPr bwMode="auto">
          <a:xfrm>
            <a:off x="2881042" y="2552532"/>
            <a:ext cx="1882646" cy="315468"/>
          </a:xfrm>
          <a:prstGeom prst="rect">
            <a:avLst/>
          </a:prstGeom>
          <a:noFill/>
          <a:ln w="12700" cap="flat">
            <a:noFill/>
            <a:miter lim="400000"/>
          </a:ln>
          <a:effectLst/>
        </p:spPr>
        <p:txBody>
          <a:bodyPr spcFirstLastPara="1" lIns="34289" tIns="34289" rIns="34289" bIns="34289" spcCol="38100">
            <a:spAutoFit/>
          </a:bodyPr>
          <a:lstStyle/>
          <a:p>
            <a:pPr algn="ctr" defTabSz="685800" eaLnBrk="1" fontAlgn="auto" latinLnBrk="1" hangingPunct="1">
              <a:spcBef>
                <a:spcPts val="0"/>
              </a:spcBef>
              <a:spcAft>
                <a:spcPts val="0"/>
              </a:spcAft>
              <a:defRPr/>
            </a:pPr>
            <a:r>
              <a:rPr lang="en-US" sz="1600" b="1" kern="0" dirty="0" smtClean="0">
                <a:solidFill>
                  <a:srgbClr val="5596E6"/>
                </a:solidFill>
                <a:latin typeface="Arial"/>
                <a:ea typeface="Arial"/>
                <a:sym typeface="Arial"/>
              </a:rPr>
              <a:t>Instant Runtimes</a:t>
            </a:r>
            <a:endParaRPr lang="en-US" sz="1600" b="1" kern="0" dirty="0">
              <a:solidFill>
                <a:srgbClr val="5596E6"/>
              </a:solidFill>
              <a:latin typeface="Arial"/>
              <a:ea typeface="Arial"/>
              <a:sym typeface="Arial"/>
            </a:endParaRPr>
          </a:p>
        </p:txBody>
      </p:sp>
      <p:sp>
        <p:nvSpPr>
          <p:cNvPr id="14" name="TextBox 13"/>
          <p:cNvSpPr txBox="1"/>
          <p:nvPr/>
        </p:nvSpPr>
        <p:spPr bwMode="auto">
          <a:xfrm>
            <a:off x="2811015" y="3196332"/>
            <a:ext cx="2046939" cy="931022"/>
          </a:xfrm>
          <a:prstGeom prst="rect">
            <a:avLst/>
          </a:prstGeom>
          <a:noFill/>
          <a:ln w="12700" cap="flat">
            <a:noFill/>
            <a:miter lim="400000"/>
          </a:ln>
          <a:effectLst/>
        </p:spPr>
        <p:txBody>
          <a:bodyPr spcFirstLastPara="1" wrap="square" lIns="34289" tIns="34289" rIns="34289" bIns="34289" spcCol="38100">
            <a:spAutoFit/>
          </a:bodyPr>
          <a:lstStyle/>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App-centric runtime </a:t>
            </a:r>
          </a:p>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environments </a:t>
            </a:r>
          </a:p>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based on </a:t>
            </a:r>
            <a:br>
              <a:rPr lang="en-US" sz="1400" kern="0" dirty="0" smtClean="0">
                <a:solidFill>
                  <a:schemeClr val="accent3">
                    <a:lumMod val="50000"/>
                  </a:schemeClr>
                </a:solidFill>
                <a:latin typeface="Arial"/>
                <a:ea typeface="Arial"/>
                <a:sym typeface="Arial"/>
              </a:rPr>
            </a:br>
            <a:r>
              <a:rPr lang="en-US" sz="1400" kern="0" dirty="0" smtClean="0">
                <a:solidFill>
                  <a:schemeClr val="accent3">
                    <a:lumMod val="50000"/>
                  </a:schemeClr>
                </a:solidFill>
                <a:latin typeface="Arial"/>
                <a:ea typeface="Arial"/>
                <a:sym typeface="Arial"/>
              </a:rPr>
              <a:t>Cloud Foundry</a:t>
            </a:r>
            <a:endParaRPr lang="en-US" sz="1400" kern="0" dirty="0">
              <a:solidFill>
                <a:schemeClr val="accent3">
                  <a:lumMod val="50000"/>
                </a:schemeClr>
              </a:solidFill>
              <a:latin typeface="Arial"/>
              <a:ea typeface="Arial"/>
              <a:sym typeface="Arial"/>
            </a:endParaRPr>
          </a:p>
        </p:txBody>
      </p:sp>
      <p:sp>
        <p:nvSpPr>
          <p:cNvPr id="15" name="Rectangle 14"/>
          <p:cNvSpPr/>
          <p:nvPr/>
        </p:nvSpPr>
        <p:spPr bwMode="auto">
          <a:xfrm>
            <a:off x="5124195" y="2502909"/>
            <a:ext cx="2025392" cy="3116236"/>
          </a:xfrm>
          <a:prstGeom prst="rect">
            <a:avLst/>
          </a:prstGeom>
          <a:noFill/>
          <a:ln w="25400" cap="flat" cmpd="sng" algn="ctr">
            <a:solidFill>
              <a:srgbClr val="00B4A0"/>
            </a:solidFill>
            <a:prstDash val="solid"/>
          </a:ln>
          <a:effectLst/>
        </p:spPr>
        <p:txBody>
          <a:bodyPr spcFirstLastPara="1" lIns="34289" tIns="34289" rIns="34289" bIns="34289" spcCol="38100" anchor="ctr">
            <a:spAutoFit/>
          </a:bodyPr>
          <a:lstStyle/>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a:solidFill>
                <a:schemeClr val="accent3">
                  <a:lumMod val="50000"/>
                </a:schemeClr>
              </a:solidFill>
              <a:latin typeface="Arial"/>
              <a:ea typeface="Arial"/>
              <a:sym typeface="Arial"/>
            </a:endParaRPr>
          </a:p>
        </p:txBody>
      </p:sp>
      <p:sp>
        <p:nvSpPr>
          <p:cNvPr id="16" name="TextBox 15"/>
          <p:cNvSpPr txBox="1"/>
          <p:nvPr/>
        </p:nvSpPr>
        <p:spPr bwMode="auto">
          <a:xfrm>
            <a:off x="5202303" y="2552532"/>
            <a:ext cx="1850324" cy="315468"/>
          </a:xfrm>
          <a:prstGeom prst="rect">
            <a:avLst/>
          </a:prstGeom>
          <a:noFill/>
          <a:ln w="12700" cap="flat">
            <a:noFill/>
            <a:miter lim="400000"/>
          </a:ln>
          <a:effectLst/>
        </p:spPr>
        <p:txBody>
          <a:bodyPr spcFirstLastPara="1" lIns="34289" tIns="34289" rIns="34289" bIns="34289" spcCol="38100">
            <a:spAutoFit/>
          </a:bodyPr>
          <a:lstStyle/>
          <a:p>
            <a:pPr algn="ctr" defTabSz="685800" eaLnBrk="1" fontAlgn="auto" latinLnBrk="1" hangingPunct="1">
              <a:spcBef>
                <a:spcPts val="0"/>
              </a:spcBef>
              <a:spcAft>
                <a:spcPts val="0"/>
              </a:spcAft>
              <a:defRPr/>
            </a:pPr>
            <a:r>
              <a:rPr lang="en-US" sz="1600" b="1" kern="0" dirty="0" smtClean="0">
                <a:solidFill>
                  <a:srgbClr val="00B4A0"/>
                </a:solidFill>
                <a:latin typeface="Arial"/>
                <a:ea typeface="Arial"/>
                <a:sym typeface="Arial"/>
              </a:rPr>
              <a:t>IBM Containers</a:t>
            </a:r>
            <a:endParaRPr lang="en-US" sz="1600" b="1" kern="0" dirty="0">
              <a:solidFill>
                <a:srgbClr val="00B4A0"/>
              </a:solidFill>
              <a:latin typeface="Arial"/>
              <a:ea typeface="Arial"/>
              <a:sym typeface="Arial"/>
            </a:endParaRPr>
          </a:p>
        </p:txBody>
      </p:sp>
      <p:sp>
        <p:nvSpPr>
          <p:cNvPr id="17" name="TextBox 16"/>
          <p:cNvSpPr txBox="1"/>
          <p:nvPr/>
        </p:nvSpPr>
        <p:spPr bwMode="auto">
          <a:xfrm>
            <a:off x="5118809" y="3196332"/>
            <a:ext cx="2022698" cy="931022"/>
          </a:xfrm>
          <a:prstGeom prst="rect">
            <a:avLst/>
          </a:prstGeom>
          <a:noFill/>
          <a:ln w="12700" cap="flat">
            <a:noFill/>
            <a:miter lim="400000"/>
          </a:ln>
          <a:effectLst/>
        </p:spPr>
        <p:txBody>
          <a:bodyPr spcFirstLastPara="1" wrap="square" lIns="34289" tIns="34289" rIns="34289" bIns="34289" spcCol="38100">
            <a:spAutoFit/>
          </a:bodyPr>
          <a:lstStyle/>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Portable and consistent </a:t>
            </a:r>
          </a:p>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delivery of your app </a:t>
            </a:r>
          </a:p>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without having to </a:t>
            </a:r>
          </a:p>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manage an OS</a:t>
            </a:r>
            <a:endParaRPr lang="en-US" sz="1400" kern="0" dirty="0">
              <a:solidFill>
                <a:schemeClr val="accent3">
                  <a:lumMod val="50000"/>
                </a:schemeClr>
              </a:solidFill>
              <a:latin typeface="Arial"/>
              <a:ea typeface="Arial"/>
              <a:sym typeface="Arial"/>
            </a:endParaRPr>
          </a:p>
        </p:txBody>
      </p:sp>
      <p:sp>
        <p:nvSpPr>
          <p:cNvPr id="18" name="Rectangle 17"/>
          <p:cNvSpPr/>
          <p:nvPr/>
        </p:nvSpPr>
        <p:spPr bwMode="auto">
          <a:xfrm>
            <a:off x="7421615" y="2504158"/>
            <a:ext cx="2022698" cy="3116236"/>
          </a:xfrm>
          <a:prstGeom prst="rect">
            <a:avLst/>
          </a:prstGeom>
          <a:noFill/>
          <a:ln w="25400" cap="flat" cmpd="sng" algn="ctr">
            <a:solidFill>
              <a:srgbClr val="959595"/>
            </a:solidFill>
            <a:prstDash val="solid"/>
          </a:ln>
          <a:effectLst/>
        </p:spPr>
        <p:txBody>
          <a:bodyPr spcFirstLastPara="1" lIns="34289" tIns="34289" rIns="34289" bIns="34289" spcCol="38100" anchor="ctr">
            <a:spAutoFit/>
          </a:bodyPr>
          <a:lstStyle/>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a:solidFill>
                <a:schemeClr val="accent3">
                  <a:lumMod val="50000"/>
                </a:schemeClr>
              </a:solidFill>
              <a:latin typeface="Arial"/>
              <a:ea typeface="Arial"/>
              <a:sym typeface="Arial"/>
            </a:endParaRPr>
          </a:p>
        </p:txBody>
      </p:sp>
      <p:sp>
        <p:nvSpPr>
          <p:cNvPr id="19" name="TextBox 18"/>
          <p:cNvSpPr txBox="1"/>
          <p:nvPr/>
        </p:nvSpPr>
        <p:spPr bwMode="auto">
          <a:xfrm>
            <a:off x="7499721" y="2552532"/>
            <a:ext cx="1853018" cy="315468"/>
          </a:xfrm>
          <a:prstGeom prst="rect">
            <a:avLst/>
          </a:prstGeom>
          <a:noFill/>
          <a:ln w="12700" cap="flat">
            <a:noFill/>
            <a:miter lim="400000"/>
          </a:ln>
          <a:effectLst/>
        </p:spPr>
        <p:txBody>
          <a:bodyPr spcFirstLastPara="1" lIns="34289" tIns="34289" rIns="34289" bIns="34289" spcCol="38100">
            <a:spAutoFit/>
          </a:bodyPr>
          <a:lstStyle/>
          <a:p>
            <a:pPr algn="ctr" defTabSz="685800" eaLnBrk="1" fontAlgn="auto" latinLnBrk="1" hangingPunct="1">
              <a:spcBef>
                <a:spcPts val="0"/>
              </a:spcBef>
              <a:spcAft>
                <a:spcPts val="0"/>
              </a:spcAft>
              <a:defRPr/>
            </a:pPr>
            <a:r>
              <a:rPr lang="en-US" sz="1600" b="1" kern="0" dirty="0" smtClean="0">
                <a:solidFill>
                  <a:srgbClr val="959595"/>
                </a:solidFill>
                <a:latin typeface="Arial"/>
                <a:ea typeface="Arial"/>
                <a:sym typeface="Arial"/>
              </a:rPr>
              <a:t>Virtual Machines</a:t>
            </a:r>
            <a:endParaRPr lang="en-US" sz="1600" b="1" kern="0" dirty="0">
              <a:solidFill>
                <a:srgbClr val="959595"/>
              </a:solidFill>
              <a:latin typeface="Arial"/>
              <a:ea typeface="Arial"/>
              <a:sym typeface="Arial"/>
            </a:endParaRPr>
          </a:p>
        </p:txBody>
      </p:sp>
      <p:sp>
        <p:nvSpPr>
          <p:cNvPr id="20" name="TextBox 19"/>
          <p:cNvSpPr txBox="1"/>
          <p:nvPr/>
        </p:nvSpPr>
        <p:spPr bwMode="auto">
          <a:xfrm>
            <a:off x="7421615" y="3196332"/>
            <a:ext cx="2022698" cy="715578"/>
          </a:xfrm>
          <a:prstGeom prst="rect">
            <a:avLst/>
          </a:prstGeom>
          <a:noFill/>
          <a:ln w="12700" cap="flat">
            <a:noFill/>
            <a:miter lim="400000"/>
          </a:ln>
          <a:effectLst/>
        </p:spPr>
        <p:txBody>
          <a:bodyPr spcFirstLastPara="1" wrap="square" lIns="34289" tIns="34289" rIns="34289" bIns="34289" spcCol="38100">
            <a:spAutoFit/>
          </a:bodyPr>
          <a:lstStyle/>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Get the most </a:t>
            </a:r>
          </a:p>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flexibility and control </a:t>
            </a:r>
            <a:br>
              <a:rPr lang="en-US" sz="1400" kern="0" dirty="0" smtClean="0">
                <a:solidFill>
                  <a:schemeClr val="accent3">
                    <a:lumMod val="50000"/>
                  </a:schemeClr>
                </a:solidFill>
                <a:latin typeface="Arial"/>
                <a:ea typeface="Arial"/>
                <a:sym typeface="Arial"/>
              </a:rPr>
            </a:br>
            <a:r>
              <a:rPr lang="en-US" sz="1400" kern="0" dirty="0" smtClean="0">
                <a:solidFill>
                  <a:schemeClr val="accent3">
                    <a:lumMod val="50000"/>
                  </a:schemeClr>
                </a:solidFill>
                <a:latin typeface="Arial"/>
                <a:ea typeface="Arial"/>
                <a:sym typeface="Arial"/>
              </a:rPr>
              <a:t>over your environment</a:t>
            </a:r>
            <a:endParaRPr lang="en-US" sz="1400" kern="0" dirty="0">
              <a:solidFill>
                <a:schemeClr val="accent3">
                  <a:lumMod val="50000"/>
                </a:schemeClr>
              </a:solidFill>
              <a:latin typeface="Arial"/>
              <a:ea typeface="Arial"/>
              <a:sym typeface="Arial"/>
            </a:endParaRPr>
          </a:p>
        </p:txBody>
      </p:sp>
      <p:pic>
        <p:nvPicPr>
          <p:cNvPr id="2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4736" y="4524542"/>
            <a:ext cx="1818004" cy="83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35256" y="4582012"/>
            <a:ext cx="2046939" cy="71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25504" y="4404603"/>
            <a:ext cx="1233550" cy="107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02691" y="4729438"/>
            <a:ext cx="641015" cy="42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bwMode="auto">
          <a:xfrm>
            <a:off x="9724421" y="2500415"/>
            <a:ext cx="2022699" cy="3116236"/>
          </a:xfrm>
          <a:prstGeom prst="rect">
            <a:avLst/>
          </a:prstGeom>
          <a:noFill/>
          <a:ln w="25400" cap="flat" cmpd="sng" algn="ctr">
            <a:solidFill>
              <a:srgbClr val="FF6600"/>
            </a:solidFill>
            <a:prstDash val="solid"/>
          </a:ln>
          <a:effectLst/>
        </p:spPr>
        <p:txBody>
          <a:bodyPr spcFirstLastPara="1" lIns="34289" tIns="34289" rIns="34289" bIns="34289" spcCol="38100" anchor="ctr">
            <a:spAutoFit/>
          </a:bodyPr>
          <a:lstStyle/>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smtClean="0">
              <a:solidFill>
                <a:schemeClr val="accent3">
                  <a:lumMod val="50000"/>
                </a:schemeClr>
              </a:solidFill>
              <a:latin typeface="Arial"/>
              <a:ea typeface="Arial"/>
              <a:sym typeface="Arial"/>
            </a:endParaRPr>
          </a:p>
          <a:p>
            <a:pPr defTabSz="685800" eaLnBrk="1" fontAlgn="auto" latinLnBrk="1" hangingPunct="1">
              <a:spcBef>
                <a:spcPts val="0"/>
              </a:spcBef>
              <a:spcAft>
                <a:spcPts val="0"/>
              </a:spcAft>
              <a:defRPr/>
            </a:pPr>
            <a:endParaRPr lang="en-US" kern="0" dirty="0">
              <a:solidFill>
                <a:schemeClr val="accent3">
                  <a:lumMod val="50000"/>
                </a:schemeClr>
              </a:solidFill>
              <a:latin typeface="Arial"/>
              <a:ea typeface="Arial"/>
              <a:sym typeface="Arial"/>
            </a:endParaRPr>
          </a:p>
        </p:txBody>
      </p:sp>
      <p:sp>
        <p:nvSpPr>
          <p:cNvPr id="26" name="TextBox 25"/>
          <p:cNvSpPr txBox="1"/>
          <p:nvPr/>
        </p:nvSpPr>
        <p:spPr bwMode="auto">
          <a:xfrm>
            <a:off x="9832154" y="2552532"/>
            <a:ext cx="1820698" cy="315468"/>
          </a:xfrm>
          <a:prstGeom prst="rect">
            <a:avLst/>
          </a:prstGeom>
          <a:noFill/>
          <a:ln w="12700" cap="flat">
            <a:noFill/>
            <a:miter lim="400000"/>
          </a:ln>
          <a:effectLst/>
        </p:spPr>
        <p:txBody>
          <a:bodyPr spcFirstLastPara="1" lIns="34289" tIns="34289" rIns="34289" bIns="34289" spcCol="38100">
            <a:spAutoFit/>
          </a:bodyPr>
          <a:lstStyle/>
          <a:p>
            <a:pPr algn="ctr" defTabSz="685800" eaLnBrk="1" fontAlgn="auto" latinLnBrk="1" hangingPunct="1">
              <a:spcBef>
                <a:spcPts val="0"/>
              </a:spcBef>
              <a:spcAft>
                <a:spcPts val="0"/>
              </a:spcAft>
              <a:defRPr/>
            </a:pPr>
            <a:r>
              <a:rPr lang="en-US" sz="1600" b="1" kern="0" dirty="0" smtClean="0">
                <a:solidFill>
                  <a:srgbClr val="FF6600"/>
                </a:solidFill>
                <a:latin typeface="Arial"/>
                <a:ea typeface="Arial"/>
                <a:sym typeface="Arial"/>
              </a:rPr>
              <a:t>Bare Metal</a:t>
            </a:r>
            <a:endParaRPr lang="en-US" sz="1600" b="1" kern="0" dirty="0">
              <a:solidFill>
                <a:srgbClr val="FF6600"/>
              </a:solidFill>
              <a:latin typeface="Arial"/>
              <a:ea typeface="Arial"/>
              <a:sym typeface="Arial"/>
            </a:endParaRPr>
          </a:p>
        </p:txBody>
      </p:sp>
      <p:sp>
        <p:nvSpPr>
          <p:cNvPr id="27" name="TextBox 26"/>
          <p:cNvSpPr txBox="1"/>
          <p:nvPr/>
        </p:nvSpPr>
        <p:spPr bwMode="auto">
          <a:xfrm>
            <a:off x="9724421" y="3196332"/>
            <a:ext cx="2022699" cy="715577"/>
          </a:xfrm>
          <a:prstGeom prst="rect">
            <a:avLst/>
          </a:prstGeom>
          <a:noFill/>
          <a:ln w="12700" cap="flat">
            <a:noFill/>
            <a:miter lim="400000"/>
          </a:ln>
          <a:effectLst/>
        </p:spPr>
        <p:txBody>
          <a:bodyPr spcFirstLastPara="1" wrap="square" lIns="34289" tIns="34289" rIns="34289" bIns="34289" spcCol="38100">
            <a:spAutoFit/>
          </a:bodyPr>
          <a:lstStyle/>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For the ultimate </a:t>
            </a:r>
          </a:p>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performance and </a:t>
            </a:r>
          </a:p>
          <a:p>
            <a:pPr algn="ctr" defTabSz="685800" eaLnBrk="1" fontAlgn="auto" latinLnBrk="1" hangingPunct="1">
              <a:spcBef>
                <a:spcPts val="0"/>
              </a:spcBef>
              <a:spcAft>
                <a:spcPts val="0"/>
              </a:spcAft>
              <a:defRPr/>
            </a:pPr>
            <a:r>
              <a:rPr lang="en-US" sz="1400" kern="0" dirty="0" smtClean="0">
                <a:solidFill>
                  <a:schemeClr val="accent3">
                    <a:lumMod val="50000"/>
                  </a:schemeClr>
                </a:solidFill>
                <a:latin typeface="Arial"/>
                <a:ea typeface="Arial"/>
                <a:sym typeface="Arial"/>
              </a:rPr>
              <a:t>scale</a:t>
            </a:r>
            <a:endParaRPr lang="en-US" sz="1400" kern="0" dirty="0">
              <a:solidFill>
                <a:schemeClr val="accent3">
                  <a:lumMod val="50000"/>
                </a:schemeClr>
              </a:solidFill>
              <a:latin typeface="Arial"/>
              <a:ea typeface="Arial"/>
              <a:sym typeface="Arial"/>
            </a:endParaRPr>
          </a:p>
        </p:txBody>
      </p:sp>
      <p:pic>
        <p:nvPicPr>
          <p:cNvPr id="2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34848" y="4524542"/>
            <a:ext cx="1818004" cy="83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6530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smtClean="0"/>
              <a:t>Java application on </a:t>
            </a:r>
            <a:r>
              <a:rPr lang="en-US" sz="4800" dirty="0" err="1" smtClean="0"/>
              <a:t>Bluemix</a:t>
            </a:r>
            <a:endParaRPr lang="en-US" sz="4800" dirty="0"/>
          </a:p>
        </p:txBody>
      </p:sp>
      <p:sp>
        <p:nvSpPr>
          <p:cNvPr id="5" name="Text Placeholder 4"/>
          <p:cNvSpPr>
            <a:spLocks noGrp="1"/>
          </p:cNvSpPr>
          <p:nvPr>
            <p:ph type="body" idx="1"/>
          </p:nvPr>
        </p:nvSpPr>
        <p:spPr/>
        <p:txBody>
          <a:bodyPr/>
          <a:lstStyle/>
          <a:p>
            <a:r>
              <a:rPr lang="en-US" dirty="0" smtClean="0"/>
              <a:t>Performance tuning tips</a:t>
            </a:r>
            <a:endParaRPr lang="en-US" dirty="0"/>
          </a:p>
        </p:txBody>
      </p:sp>
    </p:spTree>
    <p:extLst>
      <p:ext uri="{BB962C8B-B14F-4D97-AF65-F5344CB8AC3E}">
        <p14:creationId xmlns:p14="http://schemas.microsoft.com/office/powerpoint/2010/main" val="15795087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Performance </a:t>
            </a:r>
            <a:r>
              <a:rPr lang="en-US" dirty="0" smtClean="0"/>
              <a:t>tuning tips </a:t>
            </a:r>
            <a:r>
              <a:rPr lang="en-US" dirty="0"/>
              <a:t>for Java Applications on </a:t>
            </a:r>
            <a:r>
              <a:rPr lang="en-US" dirty="0" err="1" smtClean="0"/>
              <a:t>Bluemix</a:t>
            </a:r>
            <a:endParaRPr lang="en-US" dirty="0"/>
          </a:p>
        </p:txBody>
      </p:sp>
      <p:sp>
        <p:nvSpPr>
          <p:cNvPr id="5" name="Content Placeholder 4"/>
          <p:cNvSpPr>
            <a:spLocks noGrp="1"/>
          </p:cNvSpPr>
          <p:nvPr>
            <p:ph idx="1"/>
          </p:nvPr>
        </p:nvSpPr>
        <p:spPr/>
        <p:txBody>
          <a:bodyPr/>
          <a:lstStyle/>
          <a:p>
            <a:pPr>
              <a:lnSpc>
                <a:spcPct val="100000"/>
              </a:lnSpc>
            </a:pPr>
            <a:r>
              <a:rPr lang="en-US" dirty="0"/>
              <a:t>For better performance of most Java applications, reduce the backend service latency </a:t>
            </a:r>
          </a:p>
          <a:p>
            <a:pPr>
              <a:lnSpc>
                <a:spcPct val="100000"/>
              </a:lnSpc>
            </a:pPr>
            <a:r>
              <a:rPr lang="en-US" dirty="0"/>
              <a:t>For </a:t>
            </a:r>
            <a:r>
              <a:rPr lang="en-US" dirty="0" smtClean="0"/>
              <a:t>larger backend service latency Java </a:t>
            </a:r>
            <a:r>
              <a:rPr lang="en-US" dirty="0"/>
              <a:t>applications, </a:t>
            </a:r>
            <a:endParaRPr lang="en-US" dirty="0" smtClean="0"/>
          </a:p>
          <a:p>
            <a:pPr lvl="1">
              <a:lnSpc>
                <a:spcPct val="100000"/>
              </a:lnSpc>
            </a:pPr>
            <a:r>
              <a:rPr lang="en-US" dirty="0" smtClean="0"/>
              <a:t>avoid </a:t>
            </a:r>
            <a:r>
              <a:rPr lang="en-US" dirty="0"/>
              <a:t>using default Liberty Threading model and use manual Executor thread configuration instead</a:t>
            </a:r>
          </a:p>
          <a:p>
            <a:pPr lvl="1">
              <a:lnSpc>
                <a:spcPct val="100000"/>
              </a:lnSpc>
            </a:pPr>
            <a:r>
              <a:rPr lang="en-US" dirty="0" smtClean="0"/>
              <a:t>increase </a:t>
            </a:r>
            <a:r>
              <a:rPr lang="en-US" dirty="0"/>
              <a:t>the Executor thread pool size to a much higher value based on the expected peak load</a:t>
            </a:r>
          </a:p>
          <a:p>
            <a:pPr>
              <a:lnSpc>
                <a:spcPct val="100000"/>
              </a:lnSpc>
            </a:pPr>
            <a:r>
              <a:rPr lang="en-US" dirty="0"/>
              <a:t>While setting the manual thread pool size, set the </a:t>
            </a:r>
            <a:r>
              <a:rPr lang="en-US" dirty="0" smtClean="0"/>
              <a:t>core threads </a:t>
            </a:r>
            <a:r>
              <a:rPr lang="en-US" dirty="0"/>
              <a:t>to a value that is required for peak load not depending much on expansion process to Max Threads</a:t>
            </a:r>
          </a:p>
          <a:p>
            <a:pPr>
              <a:lnSpc>
                <a:spcPct val="100000"/>
              </a:lnSpc>
            </a:pPr>
            <a:r>
              <a:rPr lang="en-US" dirty="0"/>
              <a:t>Java applications need higher Heap Size compared to Node and Swift applications</a:t>
            </a:r>
          </a:p>
          <a:p>
            <a:pPr>
              <a:lnSpc>
                <a:spcPct val="100000"/>
              </a:lnSpc>
            </a:pPr>
            <a:r>
              <a:rPr lang="en-US" dirty="0"/>
              <a:t>T</a:t>
            </a:r>
            <a:r>
              <a:rPr lang="en-US" dirty="0" smtClean="0"/>
              <a:t>une </a:t>
            </a:r>
            <a:r>
              <a:rPr lang="en-US" dirty="0"/>
              <a:t>and configure the heap/JVM appropriately for the peak </a:t>
            </a:r>
            <a:r>
              <a:rPr lang="en-US" dirty="0" smtClean="0"/>
              <a:t>load, in order to </a:t>
            </a:r>
            <a:r>
              <a:rPr lang="en-US" dirty="0"/>
              <a:t>avoid </a:t>
            </a:r>
            <a:r>
              <a:rPr lang="en-US" dirty="0" smtClean="0"/>
              <a:t>Out-Of-Memory situations</a:t>
            </a:r>
            <a:r>
              <a:rPr lang="en-US" dirty="0"/>
              <a:t>, </a:t>
            </a:r>
          </a:p>
          <a:p>
            <a:pPr>
              <a:lnSpc>
                <a:spcPct val="100000"/>
              </a:lnSpc>
            </a:pPr>
            <a:r>
              <a:rPr lang="en-US" dirty="0"/>
              <a:t>Increase the concurrency for better availability and performance of </a:t>
            </a:r>
            <a:r>
              <a:rPr lang="en-US" dirty="0" smtClean="0"/>
              <a:t>Online Banking </a:t>
            </a:r>
            <a:r>
              <a:rPr lang="en-US" dirty="0"/>
              <a:t>type </a:t>
            </a:r>
            <a:r>
              <a:rPr lang="en-US" dirty="0" smtClean="0"/>
              <a:t>applications</a:t>
            </a:r>
            <a:endParaRPr lang="en-US" dirty="0"/>
          </a:p>
          <a:p>
            <a:pPr>
              <a:lnSpc>
                <a:spcPct val="100000"/>
              </a:lnSpc>
            </a:pPr>
            <a:r>
              <a:rPr lang="en-US" dirty="0"/>
              <a:t>Disable sticky sessions while using auto-scale service to avoid uneven load </a:t>
            </a:r>
            <a:r>
              <a:rPr lang="en-US" dirty="0" smtClean="0"/>
              <a:t>balancing</a:t>
            </a:r>
            <a:endParaRPr lang="en-US" dirty="0"/>
          </a:p>
        </p:txBody>
      </p:sp>
    </p:spTree>
    <p:extLst>
      <p:ext uri="{BB962C8B-B14F-4D97-AF65-F5344CB8AC3E}">
        <p14:creationId xmlns:p14="http://schemas.microsoft.com/office/powerpoint/2010/main" val="879392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Case study - </a:t>
            </a:r>
            <a:r>
              <a:rPr lang="en-US" sz="4000" dirty="0"/>
              <a:t>Online Banking </a:t>
            </a:r>
            <a:r>
              <a:rPr lang="en-US" sz="4000" dirty="0" smtClean="0"/>
              <a:t>Application</a:t>
            </a:r>
            <a:endParaRPr lang="en-US" sz="4000" dirty="0"/>
          </a:p>
        </p:txBody>
      </p:sp>
      <p:sp>
        <p:nvSpPr>
          <p:cNvPr id="3" name="Text Placeholder 2"/>
          <p:cNvSpPr>
            <a:spLocks noGrp="1"/>
          </p:cNvSpPr>
          <p:nvPr>
            <p:ph type="body" idx="1"/>
          </p:nvPr>
        </p:nvSpPr>
        <p:spPr/>
        <p:txBody>
          <a:bodyPr/>
          <a:lstStyle/>
          <a:p>
            <a:r>
              <a:rPr lang="en-US" dirty="0"/>
              <a:t>Performance and </a:t>
            </a:r>
            <a:r>
              <a:rPr lang="en-US" dirty="0" smtClean="0"/>
              <a:t>scalability </a:t>
            </a:r>
            <a:r>
              <a:rPr lang="mr-IN" dirty="0" smtClean="0"/>
              <a:t>–</a:t>
            </a:r>
            <a:r>
              <a:rPr lang="en-US" dirty="0" smtClean="0"/>
              <a:t> Bluemix application on Cloud Foundry</a:t>
            </a:r>
            <a:endParaRPr lang="en-US" dirty="0"/>
          </a:p>
        </p:txBody>
      </p:sp>
    </p:spTree>
    <p:extLst>
      <p:ext uri="{BB962C8B-B14F-4D97-AF65-F5344CB8AC3E}">
        <p14:creationId xmlns:p14="http://schemas.microsoft.com/office/powerpoint/2010/main" val="3804099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rkload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333" y="2197734"/>
            <a:ext cx="7027334" cy="38211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smtClean="0"/>
              <a:t>Workload: Customer-facing </a:t>
            </a:r>
            <a:r>
              <a:rPr lang="en-US" dirty="0"/>
              <a:t>retail online banking</a:t>
            </a:r>
          </a:p>
        </p:txBody>
      </p:sp>
      <p:sp>
        <p:nvSpPr>
          <p:cNvPr id="6" name="Content Placeholder 5"/>
          <p:cNvSpPr>
            <a:spLocks noGrp="1"/>
          </p:cNvSpPr>
          <p:nvPr>
            <p:ph idx="1"/>
          </p:nvPr>
        </p:nvSpPr>
        <p:spPr>
          <a:xfrm>
            <a:off x="254000" y="1755778"/>
            <a:ext cx="8517467" cy="4556125"/>
          </a:xfrm>
        </p:spPr>
        <p:txBody>
          <a:bodyPr/>
          <a:lstStyle/>
          <a:p>
            <a:r>
              <a:rPr lang="en-US" dirty="0">
                <a:latin typeface="Arial" charset="0"/>
                <a:ea typeface="Arial" charset="0"/>
                <a:cs typeface="Arial" charset="0"/>
              </a:rPr>
              <a:t>Transaction scenario: Open individual account summary </a:t>
            </a:r>
            <a:r>
              <a:rPr lang="en-US" dirty="0" smtClean="0">
                <a:latin typeface="Arial" charset="0"/>
                <a:ea typeface="Arial" charset="0"/>
                <a:cs typeface="Arial" charset="0"/>
              </a:rPr>
              <a:t>page</a:t>
            </a:r>
            <a:endParaRPr lang="en-US" dirty="0" smtClean="0"/>
          </a:p>
          <a:p>
            <a:r>
              <a:rPr lang="en-US" dirty="0"/>
              <a:t>L</a:t>
            </a:r>
            <a:r>
              <a:rPr lang="en-US" dirty="0" smtClean="0"/>
              <a:t>oosely </a:t>
            </a:r>
            <a:r>
              <a:rPr lang="en-US" dirty="0"/>
              <a:t>follows the </a:t>
            </a:r>
            <a:r>
              <a:rPr lang="en-US" dirty="0" err="1"/>
              <a:t>microservices</a:t>
            </a:r>
            <a:r>
              <a:rPr lang="en-US" dirty="0"/>
              <a:t> design pattern </a:t>
            </a:r>
            <a:endParaRPr lang="en-US" dirty="0" smtClean="0"/>
          </a:p>
          <a:p>
            <a:pPr lvl="1"/>
            <a:r>
              <a:rPr lang="en-US" sz="1600" dirty="0" smtClean="0"/>
              <a:t>Orchestrator </a:t>
            </a:r>
            <a:r>
              <a:rPr lang="en-US" sz="1600" dirty="0" err="1" smtClean="0"/>
              <a:t>microservice</a:t>
            </a:r>
            <a:r>
              <a:rPr lang="en-US" sz="1600" dirty="0" smtClean="0"/>
              <a:t> </a:t>
            </a:r>
            <a:r>
              <a:rPr lang="mr-IN" sz="1600" dirty="0" smtClean="0"/>
              <a:t>–</a:t>
            </a:r>
            <a:r>
              <a:rPr lang="en-US" sz="1600" dirty="0" smtClean="0"/>
              <a:t> provides data for the ‘account </a:t>
            </a:r>
            <a:r>
              <a:rPr lang="en-US" sz="1600" dirty="0"/>
              <a:t>summary </a:t>
            </a:r>
            <a:r>
              <a:rPr lang="en-US" sz="1600" dirty="0" smtClean="0"/>
              <a:t>page’</a:t>
            </a:r>
            <a:endParaRPr lang="en-US" sz="1600" dirty="0"/>
          </a:p>
          <a:p>
            <a:pPr lvl="1"/>
            <a:r>
              <a:rPr lang="en-US" sz="1600" dirty="0" smtClean="0"/>
              <a:t>Stub </a:t>
            </a:r>
            <a:r>
              <a:rPr lang="en-US" sz="1600" dirty="0" err="1" smtClean="0"/>
              <a:t>microservice</a:t>
            </a:r>
            <a:r>
              <a:rPr lang="en-US" sz="1600" dirty="0" smtClean="0"/>
              <a:t> </a:t>
            </a:r>
            <a:r>
              <a:rPr lang="mr-IN" sz="1600" dirty="0" smtClean="0"/>
              <a:t>–</a:t>
            </a:r>
            <a:r>
              <a:rPr lang="en-US" sz="1600" dirty="0" smtClean="0"/>
              <a:t> simulates the back-end </a:t>
            </a:r>
            <a:r>
              <a:rPr lang="en-US" sz="1600" dirty="0"/>
              <a:t>data requests, returns pre-loaded back-end data </a:t>
            </a:r>
            <a:r>
              <a:rPr lang="en-US" sz="1600" dirty="0" smtClean="0"/>
              <a:t>after a pre-determined delay</a:t>
            </a:r>
          </a:p>
          <a:p>
            <a:pPr lvl="1"/>
            <a:endParaRPr lang="en-US" sz="1600" dirty="0" smtClean="0"/>
          </a:p>
          <a:p>
            <a:pPr lvl="1"/>
            <a:endParaRPr lang="en-US" sz="1600" dirty="0" smtClean="0"/>
          </a:p>
          <a:p>
            <a:pPr lvl="1"/>
            <a:endParaRPr lang="en-US" sz="1600" dirty="0" smtClean="0"/>
          </a:p>
          <a:p>
            <a:r>
              <a:rPr lang="en-US" dirty="0"/>
              <a:t>Workload security </a:t>
            </a:r>
            <a:endParaRPr lang="en-US" dirty="0" smtClean="0"/>
          </a:p>
          <a:p>
            <a:pPr lvl="1"/>
            <a:r>
              <a:rPr lang="en-US" sz="1600" dirty="0"/>
              <a:t>O</a:t>
            </a:r>
            <a:r>
              <a:rPr lang="en-US" sz="1600" dirty="0" smtClean="0"/>
              <a:t>n-premises </a:t>
            </a:r>
            <a:r>
              <a:rPr lang="en-US" sz="1600" dirty="0"/>
              <a:t>enterprise security </a:t>
            </a:r>
            <a:r>
              <a:rPr lang="en-US" sz="1600" dirty="0" smtClean="0"/>
              <a:t>reverse </a:t>
            </a:r>
            <a:r>
              <a:rPr lang="en-US" sz="1600" dirty="0"/>
              <a:t>proxy (IBM Security Access Manager), </a:t>
            </a:r>
            <a:endParaRPr lang="en-US" sz="1600" dirty="0" smtClean="0"/>
          </a:p>
          <a:p>
            <a:pPr lvl="1"/>
            <a:r>
              <a:rPr lang="en-US" sz="1600" dirty="0" smtClean="0"/>
              <a:t>VPN </a:t>
            </a:r>
            <a:r>
              <a:rPr lang="en-US" sz="1600" dirty="0"/>
              <a:t>connection to Bluemix Dedicated instance, and firewalls. </a:t>
            </a:r>
            <a:endParaRPr lang="en-US" sz="1600" dirty="0" smtClean="0"/>
          </a:p>
          <a:p>
            <a:pPr lvl="1"/>
            <a:r>
              <a:rPr lang="en-US" sz="1600" dirty="0" smtClean="0"/>
              <a:t>Traffic </a:t>
            </a:r>
            <a:r>
              <a:rPr lang="en-US" sz="1600" dirty="0"/>
              <a:t>is encrypted with SSL, which is terminated at </a:t>
            </a:r>
            <a:r>
              <a:rPr lang="en-US" sz="1600" dirty="0" err="1"/>
              <a:t>DataPower</a:t>
            </a:r>
            <a:r>
              <a:rPr lang="en-US" sz="1600" dirty="0"/>
              <a:t>® inside Bluemix and subsequently encrypted via </a:t>
            </a:r>
            <a:r>
              <a:rPr lang="en-US" sz="1600" dirty="0" err="1"/>
              <a:t>IPSec</a:t>
            </a:r>
            <a:r>
              <a:rPr lang="en-US" sz="1600" dirty="0"/>
              <a:t> inside Bluemix. </a:t>
            </a:r>
            <a:endParaRPr lang="en-US" sz="1600" dirty="0" smtClean="0"/>
          </a:p>
          <a:p>
            <a:pPr lvl="1"/>
            <a:r>
              <a:rPr lang="en-US" sz="1600" dirty="0" smtClean="0"/>
              <a:t>The </a:t>
            </a:r>
            <a:r>
              <a:rPr lang="en-US" sz="1600" dirty="0"/>
              <a:t>Orchestrator </a:t>
            </a:r>
            <a:r>
              <a:rPr lang="en-US" sz="1600" dirty="0" err="1"/>
              <a:t>microservice</a:t>
            </a:r>
            <a:r>
              <a:rPr lang="en-US" sz="1600" dirty="0"/>
              <a:t> is configured with Trust Association Interceptor (TAI) login module for Liberty Application Server, which allows it to authenticate ISAM credentials and decode user identity propagated from ISAM.</a:t>
            </a:r>
          </a:p>
          <a:p>
            <a:endParaRPr lang="en-US" dirty="0"/>
          </a:p>
        </p:txBody>
      </p:sp>
    </p:spTree>
    <p:extLst>
      <p:ext uri="{BB962C8B-B14F-4D97-AF65-F5344CB8AC3E}">
        <p14:creationId xmlns:p14="http://schemas.microsoft.com/office/powerpoint/2010/main" val="1696707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objective</a:t>
            </a:r>
            <a:endParaRPr lang="en-US" dirty="0"/>
          </a:p>
        </p:txBody>
      </p:sp>
      <p:sp>
        <p:nvSpPr>
          <p:cNvPr id="3" name="Content Placeholder 2"/>
          <p:cNvSpPr>
            <a:spLocks noGrp="1"/>
          </p:cNvSpPr>
          <p:nvPr>
            <p:ph idx="1"/>
          </p:nvPr>
        </p:nvSpPr>
        <p:spPr>
          <a:xfrm>
            <a:off x="254000" y="1755778"/>
            <a:ext cx="7179953" cy="4556125"/>
          </a:xfrm>
        </p:spPr>
        <p:txBody>
          <a:bodyPr/>
          <a:lstStyle/>
          <a:p>
            <a:pPr>
              <a:lnSpc>
                <a:spcPct val="100000"/>
              </a:lnSpc>
            </a:pPr>
            <a:r>
              <a:rPr lang="en-US" sz="1600" dirty="0" smtClean="0"/>
              <a:t>Can IBM </a:t>
            </a:r>
            <a:r>
              <a:rPr lang="en-US" sz="1600" dirty="0"/>
              <a:t>Bluemix </a:t>
            </a:r>
            <a:r>
              <a:rPr lang="en-US" sz="1600" dirty="0" smtClean="0"/>
              <a:t>support </a:t>
            </a:r>
            <a:r>
              <a:rPr lang="en-US" sz="1600" dirty="0"/>
              <a:t>500-600 </a:t>
            </a:r>
            <a:r>
              <a:rPr lang="en-US" sz="1600" dirty="0" err="1"/>
              <a:t>tps</a:t>
            </a:r>
            <a:r>
              <a:rPr lang="en-US" sz="1600" dirty="0"/>
              <a:t> peak traffic with sub second response times in </a:t>
            </a:r>
            <a:r>
              <a:rPr lang="en-US" sz="1600" dirty="0" smtClean="0"/>
              <a:t>production (for the simulated ‘Retail Online Banking’ application </a:t>
            </a:r>
            <a:r>
              <a:rPr lang="mr-IN" sz="1600" dirty="0" smtClean="0"/>
              <a:t>–</a:t>
            </a:r>
            <a:r>
              <a:rPr lang="en-US" sz="1600" dirty="0" smtClean="0"/>
              <a:t> with UI</a:t>
            </a:r>
            <a:r>
              <a:rPr lang="en-US" sz="1600" dirty="0"/>
              <a:t>, Security and Services</a:t>
            </a:r>
            <a:r>
              <a:rPr lang="en-US" sz="1600" dirty="0" smtClean="0"/>
              <a:t>)?</a:t>
            </a:r>
            <a:endParaRPr lang="en-US" sz="1600" dirty="0"/>
          </a:p>
          <a:p>
            <a:pPr lvl="1">
              <a:lnSpc>
                <a:spcPct val="100000"/>
              </a:lnSpc>
            </a:pPr>
            <a:r>
              <a:rPr lang="en-US" sz="1400" dirty="0"/>
              <a:t>Traffic is encrypted across the board and users are authenticated </a:t>
            </a:r>
            <a:r>
              <a:rPr lang="en-US" sz="1400" dirty="0" smtClean="0"/>
              <a:t/>
            </a:r>
            <a:br>
              <a:rPr lang="en-US" sz="1400" dirty="0" smtClean="0"/>
            </a:br>
            <a:r>
              <a:rPr lang="en-US" sz="1400" dirty="0" smtClean="0"/>
              <a:t>(</a:t>
            </a:r>
            <a:r>
              <a:rPr lang="en-US" sz="1400" dirty="0"/>
              <a:t>using TAI for Liberty) </a:t>
            </a:r>
          </a:p>
          <a:p>
            <a:pPr>
              <a:lnSpc>
                <a:spcPct val="100000"/>
              </a:lnSpc>
            </a:pPr>
            <a:r>
              <a:rPr lang="en-US" sz="1600" dirty="0" smtClean="0"/>
              <a:t>Platform stability &amp; consistency, while </a:t>
            </a:r>
            <a:r>
              <a:rPr lang="en-US" sz="1600" dirty="0"/>
              <a:t>running the application at </a:t>
            </a:r>
            <a:br>
              <a:rPr lang="en-US" sz="1600" dirty="0"/>
            </a:br>
            <a:r>
              <a:rPr lang="en-US" sz="1600" dirty="0" smtClean="0"/>
              <a:t>peak </a:t>
            </a:r>
            <a:r>
              <a:rPr lang="en-US" sz="1600" dirty="0"/>
              <a:t>load for 6-8 </a:t>
            </a:r>
            <a:r>
              <a:rPr lang="en-US" sz="1600" dirty="0" smtClean="0"/>
              <a:t>Hours</a:t>
            </a:r>
            <a:endParaRPr lang="en-US" sz="1600" dirty="0"/>
          </a:p>
        </p:txBody>
      </p:sp>
      <p:pic>
        <p:nvPicPr>
          <p:cNvPr id="4" name="Picture 3"/>
          <p:cNvPicPr>
            <a:picLocks noChangeAspect="1"/>
          </p:cNvPicPr>
          <p:nvPr/>
        </p:nvPicPr>
        <p:blipFill>
          <a:blip r:embed="rId2"/>
          <a:stretch>
            <a:fillRect/>
          </a:stretch>
        </p:blipFill>
        <p:spPr>
          <a:xfrm>
            <a:off x="582625" y="3710753"/>
            <a:ext cx="6554445" cy="2567868"/>
          </a:xfrm>
          <a:prstGeom prst="rect">
            <a:avLst/>
          </a:prstGeom>
          <a:effectLst>
            <a:outerShdw blurRad="50800" dist="76200" dir="2700000" algn="tl" rotWithShape="0">
              <a:prstClr val="black">
                <a:alpha val="40000"/>
              </a:prstClr>
            </a:outerShdw>
          </a:effectLst>
        </p:spPr>
      </p:pic>
      <p:sp>
        <p:nvSpPr>
          <p:cNvPr id="5" name="Rectangle 4"/>
          <p:cNvSpPr/>
          <p:nvPr/>
        </p:nvSpPr>
        <p:spPr>
          <a:xfrm>
            <a:off x="582625" y="6294539"/>
            <a:ext cx="2848024" cy="307777"/>
          </a:xfrm>
          <a:prstGeom prst="rect">
            <a:avLst/>
          </a:prstGeom>
        </p:spPr>
        <p:txBody>
          <a:bodyPr wrap="none">
            <a:spAutoFit/>
          </a:bodyPr>
          <a:lstStyle/>
          <a:p>
            <a:r>
              <a:rPr lang="en-US" sz="1400" dirty="0" smtClean="0"/>
              <a:t>Fig. Online </a:t>
            </a:r>
            <a:r>
              <a:rPr lang="en-US" sz="1400" dirty="0"/>
              <a:t>Banking Transaction Flow</a:t>
            </a:r>
          </a:p>
        </p:txBody>
      </p:sp>
      <p:pic>
        <p:nvPicPr>
          <p:cNvPr id="6" name="Picture 2" descr="nline banking application test topology (dedicated) – a network 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294" y="2113808"/>
            <a:ext cx="4896903" cy="4180731"/>
          </a:xfrm>
          <a:prstGeom prst="rect">
            <a:avLst/>
          </a:prstGeom>
          <a:noFill/>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7192563" y="6266871"/>
            <a:ext cx="3995389" cy="307777"/>
          </a:xfrm>
          <a:prstGeom prst="rect">
            <a:avLst/>
          </a:prstGeom>
        </p:spPr>
        <p:txBody>
          <a:bodyPr wrap="none">
            <a:spAutoFit/>
          </a:bodyPr>
          <a:lstStyle/>
          <a:p>
            <a:r>
              <a:rPr lang="en-US" sz="1400" dirty="0" smtClean="0"/>
              <a:t>Fig. Network view of the platform: Transactions flow</a:t>
            </a:r>
            <a:endParaRPr lang="en-US" sz="1400" dirty="0"/>
          </a:p>
        </p:txBody>
      </p:sp>
    </p:spTree>
    <p:extLst>
      <p:ext uri="{BB962C8B-B14F-4D97-AF65-F5344CB8AC3E}">
        <p14:creationId xmlns:p14="http://schemas.microsoft.com/office/powerpoint/2010/main" val="884062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results</a:t>
            </a:r>
            <a:endParaRPr lang="en-US" dirty="0"/>
          </a:p>
        </p:txBody>
      </p:sp>
      <p:sp>
        <p:nvSpPr>
          <p:cNvPr id="3" name="Content Placeholder 2"/>
          <p:cNvSpPr>
            <a:spLocks noGrp="1"/>
          </p:cNvSpPr>
          <p:nvPr>
            <p:ph idx="1"/>
          </p:nvPr>
        </p:nvSpPr>
        <p:spPr/>
        <p:txBody>
          <a:bodyPr/>
          <a:lstStyle/>
          <a:p>
            <a:r>
              <a:rPr lang="en-US" dirty="0"/>
              <a:t>Can Bluemix support 500-600 OLB </a:t>
            </a:r>
            <a:r>
              <a:rPr lang="en-US" dirty="0" err="1"/>
              <a:t>tps</a:t>
            </a:r>
            <a:r>
              <a:rPr lang="en-US" dirty="0"/>
              <a:t> @sub-second response time with stability over a period of time?</a:t>
            </a:r>
          </a:p>
          <a:p>
            <a:pPr lvl="1"/>
            <a:r>
              <a:rPr lang="en-US" sz="1600" b="1" dirty="0" smtClean="0"/>
              <a:t>Yes</a:t>
            </a:r>
            <a:r>
              <a:rPr lang="en-US" sz="1600" dirty="0"/>
              <a:t>. more than 21 million HTTP requests were served by </a:t>
            </a:r>
            <a:r>
              <a:rPr lang="en-US" sz="1600" dirty="0" smtClean="0"/>
              <a:t>6 application </a:t>
            </a:r>
            <a:r>
              <a:rPr lang="en-US" sz="1600" dirty="0"/>
              <a:t>instances </a:t>
            </a:r>
          </a:p>
          <a:p>
            <a:pPr lvl="1"/>
            <a:r>
              <a:rPr lang="en-US" sz="1600" dirty="0" smtClean="0"/>
              <a:t>Throughput: 831 </a:t>
            </a:r>
            <a:r>
              <a:rPr lang="en-US" sz="1600" dirty="0"/>
              <a:t>transactions/sec </a:t>
            </a:r>
            <a:r>
              <a:rPr lang="en-US" sz="1600" dirty="0" smtClean="0"/>
              <a:t>(1662 </a:t>
            </a:r>
            <a:r>
              <a:rPr lang="en-US" sz="1600" dirty="0"/>
              <a:t>REST </a:t>
            </a:r>
            <a:r>
              <a:rPr lang="en-US" sz="1600" dirty="0" smtClean="0"/>
              <a:t>operations/sec)   [&gt; 600 </a:t>
            </a:r>
            <a:r>
              <a:rPr lang="en-US" sz="1600" dirty="0" err="1" smtClean="0"/>
              <a:t>tps</a:t>
            </a:r>
            <a:r>
              <a:rPr lang="en-US" sz="1600" dirty="0" smtClean="0"/>
              <a:t>]</a:t>
            </a:r>
          </a:p>
          <a:p>
            <a:pPr lvl="1"/>
            <a:r>
              <a:rPr lang="en-US" sz="1600" dirty="0" smtClean="0"/>
              <a:t>Response time: 741 milliseconds   [&lt; 1 sec]</a:t>
            </a:r>
          </a:p>
          <a:p>
            <a:pPr lvl="1"/>
            <a:r>
              <a:rPr lang="en-US" sz="1600" dirty="0" smtClean="0"/>
              <a:t>Endurance test: sustained </a:t>
            </a:r>
            <a:r>
              <a:rPr lang="en-US" sz="1600" dirty="0"/>
              <a:t>peak load </a:t>
            </a:r>
            <a:r>
              <a:rPr lang="en-US" sz="1600" dirty="0" smtClean="0"/>
              <a:t>for </a:t>
            </a:r>
            <a:r>
              <a:rPr lang="en-US" sz="1600" dirty="0"/>
              <a:t>about 6-24 </a:t>
            </a:r>
            <a:r>
              <a:rPr lang="en-US" sz="1600" dirty="0" smtClean="0"/>
              <a:t>hours continuously</a:t>
            </a:r>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254000" y="3287039"/>
            <a:ext cx="8394699" cy="3333895"/>
          </a:xfrm>
          <a:prstGeom prst="rect">
            <a:avLst/>
          </a:prstGeom>
          <a:effectLst>
            <a:outerShdw blurRad="50800" dist="76200" dir="2700000" algn="tl" rotWithShape="0">
              <a:prstClr val="black">
                <a:alpha val="40000"/>
              </a:prstClr>
            </a:outerShdw>
          </a:effectLst>
        </p:spPr>
      </p:pic>
      <p:sp>
        <p:nvSpPr>
          <p:cNvPr id="5" name="Rectangle 4"/>
          <p:cNvSpPr/>
          <p:nvPr/>
        </p:nvSpPr>
        <p:spPr>
          <a:xfrm>
            <a:off x="8648699" y="3445881"/>
            <a:ext cx="3628242" cy="1508105"/>
          </a:xfrm>
          <a:prstGeom prst="rect">
            <a:avLst/>
          </a:prstGeom>
        </p:spPr>
        <p:txBody>
          <a:bodyPr wrap="square">
            <a:spAutoFit/>
          </a:bodyPr>
          <a:lstStyle/>
          <a:p>
            <a:pPr marL="285750" indent="-285750">
              <a:buFont typeface="Arial" charset="0"/>
              <a:buChar char="•"/>
            </a:pPr>
            <a:r>
              <a:rPr lang="en-US" sz="1600" dirty="0">
                <a:latin typeface="Arial" charset="0"/>
                <a:ea typeface="Arial" charset="0"/>
                <a:cs typeface="Arial" charset="0"/>
              </a:rPr>
              <a:t>6 instances of Orchestrator and </a:t>
            </a:r>
            <a:r>
              <a:rPr lang="en-US" sz="1600" dirty="0" smtClean="0">
                <a:latin typeface="Arial" charset="0"/>
                <a:ea typeface="Arial" charset="0"/>
                <a:cs typeface="Arial" charset="0"/>
              </a:rPr>
              <a:t>Stub </a:t>
            </a:r>
            <a:r>
              <a:rPr lang="en-US" sz="1600" dirty="0">
                <a:latin typeface="Arial" charset="0"/>
                <a:ea typeface="Arial" charset="0"/>
                <a:cs typeface="Arial" charset="0"/>
              </a:rPr>
              <a:t>services </a:t>
            </a:r>
          </a:p>
          <a:p>
            <a:pPr marL="539750" lvl="1" indent="-211138">
              <a:buFont typeface="Arial" charset="0"/>
              <a:buChar char="•"/>
            </a:pPr>
            <a:r>
              <a:rPr lang="en-US" sz="1400" dirty="0">
                <a:latin typeface="Arial" charset="0"/>
                <a:ea typeface="Arial" charset="0"/>
                <a:cs typeface="Arial" charset="0"/>
              </a:rPr>
              <a:t>Orchestrator: ~98% </a:t>
            </a:r>
            <a:r>
              <a:rPr lang="en-US" sz="1400" dirty="0" err="1">
                <a:latin typeface="Arial" charset="0"/>
                <a:ea typeface="Arial" charset="0"/>
                <a:cs typeface="Arial" charset="0"/>
              </a:rPr>
              <a:t>avg</a:t>
            </a:r>
            <a:r>
              <a:rPr lang="en-US" sz="1400" dirty="0">
                <a:latin typeface="Arial" charset="0"/>
                <a:ea typeface="Arial" charset="0"/>
                <a:cs typeface="Arial" charset="0"/>
              </a:rPr>
              <a:t> CPU </a:t>
            </a:r>
            <a:r>
              <a:rPr lang="en-US" sz="1400" dirty="0" smtClean="0">
                <a:latin typeface="Arial" charset="0"/>
                <a:ea typeface="Arial" charset="0"/>
                <a:cs typeface="Arial" charset="0"/>
              </a:rPr>
              <a:t>usage</a:t>
            </a:r>
            <a:endParaRPr lang="en-US" sz="1400" dirty="0">
              <a:latin typeface="Arial" charset="0"/>
              <a:ea typeface="Arial" charset="0"/>
              <a:cs typeface="Arial" charset="0"/>
            </a:endParaRPr>
          </a:p>
          <a:p>
            <a:pPr marL="539750" lvl="1" indent="-211138">
              <a:buFont typeface="Arial" charset="0"/>
              <a:buChar char="•"/>
            </a:pPr>
            <a:r>
              <a:rPr lang="en-US" sz="1400" dirty="0">
                <a:latin typeface="Arial" charset="0"/>
                <a:ea typeface="Arial" charset="0"/>
                <a:cs typeface="Arial" charset="0"/>
              </a:rPr>
              <a:t>Stub: ~45% </a:t>
            </a:r>
            <a:r>
              <a:rPr lang="en-US" sz="1400" dirty="0" err="1">
                <a:latin typeface="Arial" charset="0"/>
                <a:ea typeface="Arial" charset="0"/>
                <a:cs typeface="Arial" charset="0"/>
              </a:rPr>
              <a:t>avg</a:t>
            </a:r>
            <a:r>
              <a:rPr lang="en-US" sz="1400" dirty="0">
                <a:latin typeface="Arial" charset="0"/>
                <a:ea typeface="Arial" charset="0"/>
                <a:cs typeface="Arial" charset="0"/>
              </a:rPr>
              <a:t> CPU  usage</a:t>
            </a:r>
          </a:p>
          <a:p>
            <a:pPr marL="285750" indent="-285750">
              <a:buFont typeface="Arial" charset="0"/>
              <a:buChar char="•"/>
            </a:pPr>
            <a:endParaRPr lang="en-US" sz="1600" dirty="0">
              <a:latin typeface="Arial" charset="0"/>
              <a:ea typeface="Arial" charset="0"/>
              <a:cs typeface="Arial" charset="0"/>
            </a:endParaRPr>
          </a:p>
          <a:p>
            <a:pPr marL="285750" indent="-285750">
              <a:buFont typeface="Arial" charset="0"/>
              <a:buChar char="•"/>
            </a:pPr>
            <a:r>
              <a:rPr lang="en-US" sz="1600" dirty="0">
                <a:latin typeface="Arial" charset="0"/>
                <a:ea typeface="Arial" charset="0"/>
                <a:cs typeface="Arial" charset="0"/>
              </a:rPr>
              <a:t>capacity available for other </a:t>
            </a:r>
            <a:r>
              <a:rPr lang="en-US" sz="1600" dirty="0" smtClean="0">
                <a:latin typeface="Arial" charset="0"/>
                <a:ea typeface="Arial" charset="0"/>
                <a:cs typeface="Arial" charset="0"/>
              </a:rPr>
              <a:t>apps</a:t>
            </a:r>
            <a:endParaRPr lang="en-US" sz="1600" dirty="0">
              <a:latin typeface="Arial" charset="0"/>
              <a:ea typeface="Arial" charset="0"/>
              <a:cs typeface="Arial" charset="0"/>
            </a:endParaRPr>
          </a:p>
        </p:txBody>
      </p:sp>
    </p:spTree>
    <p:extLst>
      <p:ext uri="{BB962C8B-B14F-4D97-AF65-F5344CB8AC3E}">
        <p14:creationId xmlns:p14="http://schemas.microsoft.com/office/powerpoint/2010/main" val="12506397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 Impact of back-end service </a:t>
            </a:r>
            <a:r>
              <a:rPr lang="en-US" dirty="0" smtClean="0"/>
              <a:t>latency</a:t>
            </a:r>
            <a:endParaRPr lang="en-US" dirty="0"/>
          </a:p>
        </p:txBody>
      </p:sp>
      <p:sp>
        <p:nvSpPr>
          <p:cNvPr id="3" name="Content Placeholder 2"/>
          <p:cNvSpPr>
            <a:spLocks noGrp="1"/>
          </p:cNvSpPr>
          <p:nvPr>
            <p:ph idx="1"/>
          </p:nvPr>
        </p:nvSpPr>
        <p:spPr>
          <a:xfrm>
            <a:off x="254000" y="1755778"/>
            <a:ext cx="5858933" cy="4848222"/>
          </a:xfrm>
        </p:spPr>
        <p:txBody>
          <a:bodyPr/>
          <a:lstStyle/>
          <a:p>
            <a:pPr>
              <a:lnSpc>
                <a:spcPct val="100000"/>
              </a:lnSpc>
            </a:pPr>
            <a:r>
              <a:rPr lang="en-US" dirty="0" smtClean="0"/>
              <a:t>Stub services </a:t>
            </a:r>
            <a:r>
              <a:rPr lang="mr-IN" dirty="0" smtClean="0"/>
              <a:t>–</a:t>
            </a:r>
            <a:r>
              <a:rPr lang="en-US" dirty="0" smtClean="0"/>
              <a:t> simulated the backend latency</a:t>
            </a:r>
          </a:p>
          <a:p>
            <a:pPr lvl="1">
              <a:lnSpc>
                <a:spcPct val="100000"/>
              </a:lnSpc>
            </a:pPr>
            <a:r>
              <a:rPr lang="en-US" sz="1600" dirty="0"/>
              <a:t>100-200 </a:t>
            </a:r>
            <a:r>
              <a:rPr lang="en-US" sz="1600" dirty="0" smtClean="0"/>
              <a:t>milliseconds (</a:t>
            </a:r>
            <a:r>
              <a:rPr lang="en-US" sz="1600" dirty="0" err="1" smtClean="0"/>
              <a:t>eg</a:t>
            </a:r>
            <a:r>
              <a:rPr lang="en-US" sz="1600" dirty="0" smtClean="0"/>
              <a:t>. mainframe application)</a:t>
            </a:r>
          </a:p>
          <a:p>
            <a:pPr>
              <a:lnSpc>
                <a:spcPct val="100000"/>
              </a:lnSpc>
            </a:pPr>
            <a:r>
              <a:rPr lang="en-US" dirty="0" smtClean="0"/>
              <a:t>Observed poor performance (high backend latency)</a:t>
            </a:r>
          </a:p>
          <a:p>
            <a:pPr lvl="1">
              <a:lnSpc>
                <a:spcPct val="100000"/>
              </a:lnSpc>
            </a:pPr>
            <a:r>
              <a:rPr lang="en-US" sz="1600" dirty="0" smtClean="0"/>
              <a:t>Cause: Liberty thread management algorithm</a:t>
            </a:r>
          </a:p>
          <a:p>
            <a:pPr lvl="2">
              <a:lnSpc>
                <a:spcPct val="100000"/>
              </a:lnSpc>
            </a:pPr>
            <a:r>
              <a:rPr lang="en-US" sz="1400" dirty="0"/>
              <a:t>adjusts the thread pool size dynamically </a:t>
            </a:r>
            <a:br>
              <a:rPr lang="en-US" sz="1400" dirty="0"/>
            </a:br>
            <a:r>
              <a:rPr lang="en-US" sz="1400" dirty="0" smtClean="0"/>
              <a:t>based on </a:t>
            </a:r>
            <a:r>
              <a:rPr lang="en-US" sz="1400" dirty="0"/>
              <a:t>the </a:t>
            </a:r>
            <a:r>
              <a:rPr lang="en-US" sz="1400" dirty="0" smtClean="0"/>
              <a:t>workload</a:t>
            </a:r>
          </a:p>
          <a:p>
            <a:pPr lvl="2">
              <a:lnSpc>
                <a:spcPct val="100000"/>
              </a:lnSpc>
            </a:pPr>
            <a:r>
              <a:rPr lang="en-US" sz="1400" dirty="0"/>
              <a:t>works </a:t>
            </a:r>
            <a:r>
              <a:rPr lang="en-US" sz="1400" dirty="0" smtClean="0"/>
              <a:t>well for </a:t>
            </a:r>
            <a:r>
              <a:rPr lang="en-US" sz="1400" dirty="0"/>
              <a:t>normal latency scenarios </a:t>
            </a:r>
            <a:endParaRPr lang="en-US" sz="1400" dirty="0" smtClean="0"/>
          </a:p>
          <a:p>
            <a:pPr lvl="2">
              <a:lnSpc>
                <a:spcPct val="100000"/>
              </a:lnSpc>
            </a:pPr>
            <a:r>
              <a:rPr lang="en-US" sz="1400" dirty="0" smtClean="0"/>
              <a:t>should </a:t>
            </a:r>
            <a:r>
              <a:rPr lang="en-US" sz="1400" dirty="0"/>
              <a:t>not be used for high latency </a:t>
            </a:r>
            <a:r>
              <a:rPr lang="en-US" sz="1400" dirty="0" smtClean="0"/>
              <a:t>scenarios</a:t>
            </a:r>
            <a:endParaRPr lang="en-US" sz="1400" dirty="0"/>
          </a:p>
          <a:p>
            <a:pPr>
              <a:lnSpc>
                <a:spcPct val="100000"/>
              </a:lnSpc>
            </a:pPr>
            <a:r>
              <a:rPr lang="en-US" dirty="0" smtClean="0"/>
              <a:t>Guidance</a:t>
            </a:r>
          </a:p>
          <a:p>
            <a:pPr lvl="1">
              <a:lnSpc>
                <a:spcPct val="100000"/>
              </a:lnSpc>
            </a:pPr>
            <a:r>
              <a:rPr lang="en-US" sz="1600" dirty="0"/>
              <a:t>Always measure the back-end service </a:t>
            </a:r>
            <a:r>
              <a:rPr lang="en-US" sz="1600" dirty="0" smtClean="0"/>
              <a:t>latency</a:t>
            </a:r>
          </a:p>
          <a:p>
            <a:pPr lvl="1">
              <a:lnSpc>
                <a:spcPct val="100000"/>
              </a:lnSpc>
            </a:pPr>
            <a:r>
              <a:rPr lang="en-US" sz="1600" dirty="0"/>
              <a:t>O</a:t>
            </a:r>
            <a:r>
              <a:rPr lang="en-US" sz="1600" dirty="0" smtClean="0"/>
              <a:t>bserve </a:t>
            </a:r>
            <a:r>
              <a:rPr lang="en-US" sz="1600" dirty="0"/>
              <a:t>the </a:t>
            </a:r>
            <a:r>
              <a:rPr lang="en-US" sz="1600" dirty="0" smtClean="0"/>
              <a:t>executor </a:t>
            </a:r>
            <a:r>
              <a:rPr lang="en-US" sz="1600" dirty="0"/>
              <a:t>thread pool behavior at peak </a:t>
            </a:r>
            <a:r>
              <a:rPr lang="en-US" sz="1600" dirty="0" smtClean="0"/>
              <a:t>load, for the Java application to identify latency issue</a:t>
            </a:r>
          </a:p>
          <a:p>
            <a:pPr lvl="1">
              <a:lnSpc>
                <a:spcPct val="100000"/>
              </a:lnSpc>
            </a:pPr>
            <a:r>
              <a:rPr lang="en-US" sz="1600" dirty="0" smtClean="0"/>
              <a:t>For high </a:t>
            </a:r>
            <a:r>
              <a:rPr lang="en-US" sz="1600" dirty="0"/>
              <a:t>latency </a:t>
            </a:r>
            <a:r>
              <a:rPr lang="en-US" sz="1600" dirty="0" smtClean="0"/>
              <a:t>backend </a:t>
            </a:r>
          </a:p>
          <a:p>
            <a:pPr lvl="2">
              <a:lnSpc>
                <a:spcPct val="100000"/>
              </a:lnSpc>
            </a:pPr>
            <a:r>
              <a:rPr lang="en-US" sz="1400" dirty="0" smtClean="0"/>
              <a:t>bypass </a:t>
            </a:r>
            <a:r>
              <a:rPr lang="en-US" sz="1400" dirty="0"/>
              <a:t>the default Liberty threading algorithm </a:t>
            </a:r>
            <a:endParaRPr lang="en-US" sz="1400" dirty="0" smtClean="0"/>
          </a:p>
          <a:p>
            <a:pPr lvl="2">
              <a:lnSpc>
                <a:spcPct val="100000"/>
              </a:lnSpc>
            </a:pPr>
            <a:r>
              <a:rPr lang="en-US" sz="1400" dirty="0" smtClean="0"/>
              <a:t>explicitly set </a:t>
            </a:r>
            <a:r>
              <a:rPr lang="en-US" sz="1400" dirty="0"/>
              <a:t>the executor thread pools in </a:t>
            </a:r>
            <a:r>
              <a:rPr lang="en-US" sz="1400" dirty="0" err="1"/>
              <a:t>server.xml</a:t>
            </a:r>
            <a:r>
              <a:rPr lang="en-US" sz="1400" dirty="0"/>
              <a:t> file of the </a:t>
            </a:r>
            <a:r>
              <a:rPr lang="en-US" sz="1400" dirty="0" smtClean="0"/>
              <a:t>application</a:t>
            </a:r>
          </a:p>
          <a:p>
            <a:pPr lvl="1">
              <a:lnSpc>
                <a:spcPct val="100000"/>
              </a:lnSpc>
            </a:pPr>
            <a:endParaRPr lang="en-US" sz="1600" dirty="0" smtClean="0"/>
          </a:p>
          <a:p>
            <a:pPr lvl="1">
              <a:lnSpc>
                <a:spcPct val="100000"/>
              </a:lnSpc>
            </a:pPr>
            <a:endParaRPr lang="en-US" sz="1600" dirty="0"/>
          </a:p>
        </p:txBody>
      </p:sp>
      <p:pic>
        <p:nvPicPr>
          <p:cNvPr id="4098" name="Picture 2" descr="LB performance with high back-end service laten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997" y="1755779"/>
            <a:ext cx="6244181" cy="2488752"/>
          </a:xfrm>
          <a:prstGeom prst="rect">
            <a:avLst/>
          </a:prstGeom>
          <a:noFill/>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verage thread pool usage metrics from Monitoring and Analytics 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997" y="4358220"/>
            <a:ext cx="6244181" cy="1935696"/>
          </a:xfrm>
          <a:prstGeom prst="rect">
            <a:avLst/>
          </a:prstGeom>
          <a:noFill/>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22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11112</TotalTime>
  <Words>2591</Words>
  <Application>Microsoft Macintosh PowerPoint</Application>
  <PresentationFormat>Widescreen</PresentationFormat>
  <Paragraphs>371</Paragraphs>
  <Slides>41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Calibri</vt:lpstr>
      <vt:lpstr>Cambria</vt:lpstr>
      <vt:lpstr>Courier New</vt:lpstr>
      <vt:lpstr>Helvetica Neue</vt:lpstr>
      <vt:lpstr>MS PGothic</vt:lpstr>
      <vt:lpstr>ＭＳ Ｐゴシック</vt:lpstr>
      <vt:lpstr>ＭＳ 明朝</vt:lpstr>
      <vt:lpstr>Times New Roman</vt:lpstr>
      <vt:lpstr>Wingdings</vt:lpstr>
      <vt:lpstr>Arial</vt:lpstr>
      <vt:lpstr>Office Theme</vt:lpstr>
      <vt:lpstr>PowerPoint Presentation</vt:lpstr>
      <vt:lpstr>Topics</vt:lpstr>
      <vt:lpstr>Cloud Performance</vt:lpstr>
      <vt:lpstr>PowerPoint Presentation</vt:lpstr>
      <vt:lpstr>Case study - Online Banking Application</vt:lpstr>
      <vt:lpstr>Workload: Customer-facing retail online banking</vt:lpstr>
      <vt:lpstr>Performance objective</vt:lpstr>
      <vt:lpstr>Performance results</vt:lpstr>
      <vt:lpstr>Guidelines - Impact of back-end service latency</vt:lpstr>
      <vt:lpstr>Online banking application case study - summary</vt:lpstr>
      <vt:lpstr>IBM Container Services</vt:lpstr>
      <vt:lpstr>Application Performance on IBM Container Services (gen-1)</vt:lpstr>
      <vt:lpstr>Application Performance on IBM Container Services (gen-2)</vt:lpstr>
      <vt:lpstr>Application Performance on IBM Container Services (gen-2)</vt:lpstr>
      <vt:lpstr>Microservice Performance</vt:lpstr>
      <vt:lpstr> Microservices design considerations</vt:lpstr>
      <vt:lpstr> IBM Container Services performance  (Acmeair Microservices App)</vt:lpstr>
      <vt:lpstr> IBM Container Services performance  (Acmeair Microservices App)</vt:lpstr>
      <vt:lpstr>Hybrid Cloud Performance</vt:lpstr>
      <vt:lpstr>Considerations for Hybrid Cloud scalability</vt:lpstr>
      <vt:lpstr>Impact of network latency</vt:lpstr>
      <vt:lpstr>VPN Service performance</vt:lpstr>
      <vt:lpstr>Secure Gateway performance and scalability</vt:lpstr>
      <vt:lpstr>PowerPoint Presentation</vt:lpstr>
      <vt:lpstr>Stay Connected and continue coding !</vt:lpstr>
      <vt:lpstr>PowerPoint Presentation</vt:lpstr>
      <vt:lpstr>PowerPoint Presentation</vt:lpstr>
      <vt:lpstr>PowerPoint Presentation</vt:lpstr>
      <vt:lpstr>Scalability of Network Intensive Application on IBM Bluemix (Single vs. Multiple instance)</vt:lpstr>
      <vt:lpstr>Scalability of Java Application on IBM Bluemix (Single vs. Multiple instance)</vt:lpstr>
      <vt:lpstr>Scalability of Node Application on IBM Bluemix (Single vs. Multiple instance)</vt:lpstr>
      <vt:lpstr>Cloud Data services</vt:lpstr>
      <vt:lpstr>Database Selection shift from Bare Metal to Cloud</vt:lpstr>
      <vt:lpstr>Database characteristics consideration</vt:lpstr>
      <vt:lpstr>Types of Database</vt:lpstr>
      <vt:lpstr>Data Service selection criteria</vt:lpstr>
      <vt:lpstr>Data Service performance</vt:lpstr>
      <vt:lpstr>Impact of durability on Data Service performance</vt:lpstr>
      <vt:lpstr>Impact of Keep Alive on Cloudant Performance</vt:lpstr>
      <vt:lpstr>Java application on Bluemix</vt:lpstr>
      <vt:lpstr>Performance tuning tips for Java Applications on Bluemix</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Raja Thirunavukarasu</dc:creator>
  <cp:lastModifiedBy>ALBEE Albee</cp:lastModifiedBy>
  <cp:revision>105</cp:revision>
  <dcterms:created xsi:type="dcterms:W3CDTF">2016-05-20T11:36:06Z</dcterms:created>
  <dcterms:modified xsi:type="dcterms:W3CDTF">2017-06-28T05:58:54Z</dcterms:modified>
</cp:coreProperties>
</file>